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embeddedFontLs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gnt3F2Y3+6XOP/+EIsIRxfHR5b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529E0A-79D2-4606-A73C-F4C6A427899C}">
  <a:tblStyle styleId="{01529E0A-79D2-4606-A73C-F4C6A427899C}"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E7F9"/>
          </a:solidFill>
        </a:fill>
      </a:tcStyle>
    </a:wholeTbl>
    <a:band1H>
      <a:tcTxStyle/>
      <a:tcStyle>
        <a:fill>
          <a:solidFill>
            <a:srgbClr val="F2CCF2"/>
          </a:solidFill>
        </a:fill>
      </a:tcStyle>
    </a:band1H>
    <a:band2H>
      <a:tcTxStyle/>
    </a:band2H>
    <a:band1V>
      <a:tcTxStyle/>
      <a:tcStyle>
        <a:fill>
          <a:solidFill>
            <a:srgbClr val="F2CCF2"/>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47"/>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7"/>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FEFEFE"/>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0"/>
              </a:spcAft>
              <a:buSzPts val="1200"/>
              <a:buNone/>
              <a:defRPr>
                <a:solidFill>
                  <a:schemeClr val="lt1"/>
                </a:solidFill>
              </a:defRPr>
            </a:lvl9pPr>
          </a:lstStyle>
          <a:p/>
        </p:txBody>
      </p:sp>
      <p:sp>
        <p:nvSpPr>
          <p:cNvPr id="45" name="Google Shape;45;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7"/>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7"/>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56"/>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6"/>
          <p:cNvSpPr/>
          <p:nvPr>
            <p:ph idx="2" type="pic"/>
          </p:nvPr>
        </p:nvSpPr>
        <p:spPr>
          <a:xfrm>
            <a:off x="2589212" y="634965"/>
            <a:ext cx="8915400" cy="3854970"/>
          </a:xfrm>
          <a:prstGeom prst="rect">
            <a:avLst/>
          </a:prstGeom>
          <a:noFill/>
          <a:ln>
            <a:noFill/>
          </a:ln>
        </p:spPr>
      </p:sp>
      <p:sp>
        <p:nvSpPr>
          <p:cNvPr id="110" name="Google Shape;110;p56"/>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11" name="Google Shape;111;p5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5" name="Shape 115"/>
        <p:cNvGrpSpPr/>
        <p:nvPr/>
      </p:nvGrpSpPr>
      <p:grpSpPr>
        <a:xfrm>
          <a:off x="0" y="0"/>
          <a:ext cx="0" cy="0"/>
          <a:chOff x="0" y="0"/>
          <a:chExt cx="0" cy="0"/>
        </a:xfrm>
      </p:grpSpPr>
      <p:sp>
        <p:nvSpPr>
          <p:cNvPr id="116" name="Google Shape;116;p57"/>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7"/>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118" name="Google Shape;118;p5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5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7"/>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7"/>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2" name="Shape 122"/>
        <p:cNvGrpSpPr/>
        <p:nvPr/>
      </p:nvGrpSpPr>
      <p:grpSpPr>
        <a:xfrm>
          <a:off x="0" y="0"/>
          <a:ext cx="0" cy="0"/>
          <a:chOff x="0" y="0"/>
          <a:chExt cx="0" cy="0"/>
        </a:xfrm>
      </p:grpSpPr>
      <p:sp>
        <p:nvSpPr>
          <p:cNvPr id="123" name="Google Shape;123;p58"/>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8"/>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FEFEFE"/>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5" name="Google Shape;125;p58"/>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126" name="Google Shape;126;p5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58"/>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31" name="Google Shape;131;p58"/>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2" name="Shape 132"/>
        <p:cNvGrpSpPr/>
        <p:nvPr/>
      </p:nvGrpSpPr>
      <p:grpSpPr>
        <a:xfrm>
          <a:off x="0" y="0"/>
          <a:ext cx="0" cy="0"/>
          <a:chOff x="0" y="0"/>
          <a:chExt cx="0" cy="0"/>
        </a:xfrm>
      </p:grpSpPr>
      <p:sp>
        <p:nvSpPr>
          <p:cNvPr id="133" name="Google Shape;133;p59"/>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9"/>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5" name="Google Shape;135;p59"/>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6" name="Google Shape;136;p5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59"/>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41" name="Google Shape;141;p59"/>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2" name="Shape 142"/>
        <p:cNvGrpSpPr/>
        <p:nvPr/>
      </p:nvGrpSpPr>
      <p:grpSpPr>
        <a:xfrm>
          <a:off x="0" y="0"/>
          <a:ext cx="0" cy="0"/>
          <a:chOff x="0" y="0"/>
          <a:chExt cx="0" cy="0"/>
        </a:xfrm>
      </p:grpSpPr>
      <p:sp>
        <p:nvSpPr>
          <p:cNvPr id="143" name="Google Shape;143;p60"/>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60"/>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5" name="Google Shape;145;p60"/>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6" name="Google Shape;146;p6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6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6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6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61"/>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3" name="Google Shape;153;p6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6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6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62"/>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2"/>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60" name="Google Shape;160;p6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6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6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8"/>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8"/>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52" name="Google Shape;52;p4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4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9" name="Google Shape;59;p4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63" name="Shape 63"/>
        <p:cNvGrpSpPr/>
        <p:nvPr/>
      </p:nvGrpSpPr>
      <p:grpSpPr>
        <a:xfrm>
          <a:off x="0" y="0"/>
          <a:ext cx="0" cy="0"/>
          <a:chOff x="0" y="0"/>
          <a:chExt cx="0" cy="0"/>
        </a:xfrm>
      </p:grpSpPr>
      <p:sp>
        <p:nvSpPr>
          <p:cNvPr id="64" name="Google Shape;64;p50"/>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0"/>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6" name="Google Shape;66;p5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5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1"/>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3" name="Google Shape;73;p51"/>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4" name="Google Shape;74;p5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5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2"/>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81" name="Google Shape;81;p52"/>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2" name="Google Shape;82;p52"/>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83" name="Google Shape;83;p52"/>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4" name="Google Shape;84;p5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5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5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55"/>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5"/>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02" name="Google Shape;102;p55"/>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3" name="Google Shape;103;p5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grpSp>
        <p:nvGrpSpPr>
          <p:cNvPr id="10" name="Google Shape;10;p46"/>
          <p:cNvGrpSpPr/>
          <p:nvPr/>
        </p:nvGrpSpPr>
        <p:grpSpPr>
          <a:xfrm>
            <a:off x="1" y="228600"/>
            <a:ext cx="2851516" cy="6638628"/>
            <a:chOff x="2487613" y="285750"/>
            <a:chExt cx="2428875" cy="5654676"/>
          </a:xfrm>
        </p:grpSpPr>
        <p:sp>
          <p:nvSpPr>
            <p:cNvPr id="11" name="Google Shape;11;p46"/>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6"/>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46"/>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46"/>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46"/>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6"/>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6"/>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6"/>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6"/>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6"/>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6"/>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6"/>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46"/>
          <p:cNvGrpSpPr/>
          <p:nvPr/>
        </p:nvGrpSpPr>
        <p:grpSpPr>
          <a:xfrm>
            <a:off x="27221" y="-30"/>
            <a:ext cx="2356674" cy="6853283"/>
            <a:chOff x="6627813" y="195452"/>
            <a:chExt cx="1952625" cy="5678299"/>
          </a:xfrm>
        </p:grpSpPr>
        <p:sp>
          <p:nvSpPr>
            <p:cNvPr id="24" name="Google Shape;24;p46"/>
            <p:cNvSpPr/>
            <p:nvPr/>
          </p:nvSpPr>
          <p:spPr>
            <a:xfrm>
              <a:off x="6627813" y="195452"/>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6"/>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6"/>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6"/>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6"/>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6"/>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6"/>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6"/>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6"/>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6"/>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6"/>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6"/>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6"/>
          <p:cNvSpPr/>
          <p:nvPr/>
        </p:nvSpPr>
        <p:spPr>
          <a:xfrm>
            <a:off x="0" y="0"/>
            <a:ext cx="18288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FEFEFE"/>
              </a:buClr>
              <a:buSzPts val="3600"/>
              <a:buFont typeface="Century Gothic"/>
              <a:buNone/>
              <a:defRPr b="0" i="0" sz="36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8" name="Google Shape;38;p46"/>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39" name="Google Shape;39;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Google Shape;40;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Google Shape;41;p4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
          <p:cNvSpPr txBox="1"/>
          <p:nvPr>
            <p:ph type="ctrTitle"/>
          </p:nvPr>
        </p:nvSpPr>
        <p:spPr>
          <a:xfrm>
            <a:off x="2161576" y="3136654"/>
            <a:ext cx="8915400" cy="1081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FEFEFE"/>
              </a:buClr>
              <a:buSzPct val="100000"/>
              <a:buFont typeface="Century Gothic"/>
              <a:buNone/>
            </a:pPr>
            <a:r>
              <a:rPr lang="en-US"/>
              <a:t>Aoka’s Food Shop</a:t>
            </a:r>
            <a:br>
              <a:rPr lang="en-US"/>
            </a:br>
            <a:r>
              <a:rPr lang="en-US"/>
              <a:t>A E-commerce website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Constraints</a:t>
            </a:r>
            <a:endParaRPr/>
          </a:p>
        </p:txBody>
      </p:sp>
      <p:sp>
        <p:nvSpPr>
          <p:cNvPr id="323" name="Google Shape;323;p11"/>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Font typeface="Century Gothic"/>
              <a:buAutoNum type="arabicPeriod"/>
            </a:pPr>
            <a:r>
              <a:rPr lang="en-US"/>
              <a:t>High cost of technology, that is managing servers.</a:t>
            </a:r>
            <a:endParaRPr/>
          </a:p>
          <a:p>
            <a:pPr indent="-342900" lvl="0" marL="342900" rtl="0" algn="l">
              <a:spcBef>
                <a:spcPts val="1000"/>
              </a:spcBef>
              <a:spcAft>
                <a:spcPts val="0"/>
              </a:spcAft>
              <a:buSzPts val="1800"/>
              <a:buFont typeface="Century Gothic"/>
              <a:buAutoNum type="arabicPeriod"/>
            </a:pPr>
            <a:r>
              <a:rPr lang="en-US"/>
              <a:t>Fear of ordering online.</a:t>
            </a:r>
            <a:endParaRPr/>
          </a:p>
          <a:p>
            <a:pPr indent="-342900" lvl="0" marL="342900" rtl="0" algn="l">
              <a:spcBef>
                <a:spcPts val="1000"/>
              </a:spcBef>
              <a:spcAft>
                <a:spcPts val="0"/>
              </a:spcAft>
              <a:buSzPts val="1800"/>
              <a:buFont typeface="Century Gothic"/>
              <a:buAutoNum type="arabicPeriod"/>
            </a:pPr>
            <a:r>
              <a:rPr lang="en-US"/>
              <a:t>Spamming of unnecessary bots, to spread problems.</a:t>
            </a:r>
            <a:endParaRPr/>
          </a:p>
          <a:p>
            <a:pPr indent="-342900" lvl="0" marL="342900" rtl="0" algn="l">
              <a:spcBef>
                <a:spcPts val="1000"/>
              </a:spcBef>
              <a:spcAft>
                <a:spcPts val="0"/>
              </a:spcAft>
              <a:buSzPts val="1800"/>
              <a:buFont typeface="Century Gothic"/>
              <a:buAutoNum type="arabicPeriod"/>
            </a:pPr>
            <a:r>
              <a:rPr lang="en-US"/>
              <a:t>Product Sustainability until it is delivered.</a:t>
            </a:r>
            <a:endParaRPr/>
          </a:p>
          <a:p>
            <a:pPr indent="-342900" lvl="0" marL="342900" rtl="0" algn="l">
              <a:spcBef>
                <a:spcPts val="1000"/>
              </a:spcBef>
              <a:spcAft>
                <a:spcPts val="0"/>
              </a:spcAft>
              <a:buSzPts val="1800"/>
              <a:buFont typeface="Century Gothic"/>
              <a:buAutoNum type="arabicPeriod"/>
            </a:pPr>
            <a:r>
              <a:rPr lang="en-US"/>
              <a:t>Privacy of customer, as he has entered his details for shopping.</a:t>
            </a:r>
            <a:endParaRPr/>
          </a:p>
          <a:p>
            <a:pPr indent="-228600" lvl="0" marL="342900" rtl="0" algn="l">
              <a:spcBef>
                <a:spcPts val="1000"/>
              </a:spcBef>
              <a:spcAft>
                <a:spcPts val="0"/>
              </a:spcAft>
              <a:buSzPts val="1800"/>
              <a:buFont typeface="Century Gothic"/>
              <a:buNone/>
            </a:pPr>
            <a:r>
              <a:t/>
            </a:r>
            <a:endParaRPr/>
          </a:p>
          <a:p>
            <a:pPr indent="-228600" lvl="0" marL="342900" rtl="0" algn="l">
              <a:spcBef>
                <a:spcPts val="1000"/>
              </a:spcBef>
              <a:spcAft>
                <a:spcPts val="0"/>
              </a:spcAft>
              <a:buSzPts val="1800"/>
              <a:buFont typeface="Century Gothic"/>
              <a:buNone/>
            </a:pPr>
            <a:r>
              <a:t/>
            </a:r>
            <a:endParaRPr/>
          </a:p>
          <a:p>
            <a:pPr indent="-228600" lvl="0" marL="342900" rtl="0" algn="l">
              <a:spcBef>
                <a:spcPts val="1000"/>
              </a:spcBef>
              <a:spcAft>
                <a:spcPts val="0"/>
              </a:spcAft>
              <a:buSzPts val="1800"/>
              <a:buFont typeface="Century Gothic"/>
              <a:buNone/>
            </a:pPr>
            <a:r>
              <a:t/>
            </a:r>
            <a:endParaRPr/>
          </a:p>
          <a:p>
            <a:pPr indent="-228600" lvl="0" marL="342900" rtl="0" algn="l">
              <a:spcBef>
                <a:spcPts val="1000"/>
              </a:spcBef>
              <a:spcAft>
                <a:spcPts val="0"/>
              </a:spcAft>
              <a:buSzPts val="1800"/>
              <a:buFont typeface="Century Gothic"/>
              <a:buNone/>
            </a:pPr>
            <a:r>
              <a:t/>
            </a:r>
            <a:endParaRPr/>
          </a:p>
          <a:p>
            <a:pPr indent="-228600" lvl="0" marL="342900" rtl="0" algn="l">
              <a:spcBef>
                <a:spcPts val="1000"/>
              </a:spcBef>
              <a:spcAft>
                <a:spcPts val="0"/>
              </a:spcAft>
              <a:buSzPts val="1800"/>
              <a:buFont typeface="Century Gothic"/>
              <a:buNone/>
            </a:pPr>
            <a:r>
              <a:t/>
            </a:r>
            <a:endParaRPr/>
          </a:p>
        </p:txBody>
      </p:sp>
    </p:spTree>
  </p:cSld>
  <p:clrMapOvr>
    <a:masterClrMapping/>
  </p:clrMapOvr>
  <mc:AlternateContent>
    <mc:Choice Requires="p14">
      <p:transition spd="slow" p14:dur="1400">
        <p14:rippl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Assumptions and Dependencies </a:t>
            </a:r>
            <a:endParaRPr/>
          </a:p>
        </p:txBody>
      </p:sp>
      <p:graphicFrame>
        <p:nvGraphicFramePr>
          <p:cNvPr id="329" name="Google Shape;329;p12"/>
          <p:cNvGraphicFramePr/>
          <p:nvPr/>
        </p:nvGraphicFramePr>
        <p:xfrm>
          <a:off x="3156438" y="1905000"/>
          <a:ext cx="3000000" cy="3000000"/>
        </p:xfrm>
        <a:graphic>
          <a:graphicData uri="http://schemas.openxmlformats.org/drawingml/2006/table">
            <a:tbl>
              <a:tblPr bandRow="1" firstRow="1">
                <a:noFill/>
                <a:tableStyleId>{01529E0A-79D2-4606-A73C-F4C6A427899C}</a:tableStyleId>
              </a:tblPr>
              <a:tblGrid>
                <a:gridCol w="7684475"/>
              </a:tblGrid>
              <a:tr h="410300">
                <a:tc>
                  <a:txBody>
                    <a:bodyPr/>
                    <a:lstStyle/>
                    <a:p>
                      <a:pPr indent="0" lvl="0" marL="0" marR="0" rtl="0" algn="ctr">
                        <a:spcBef>
                          <a:spcPts val="0"/>
                        </a:spcBef>
                        <a:spcAft>
                          <a:spcPts val="0"/>
                        </a:spcAft>
                        <a:buNone/>
                      </a:pPr>
                      <a:r>
                        <a:rPr lang="en-US" sz="1800" u="none" cap="none" strike="noStrike"/>
                        <a:t>Assumptions</a:t>
                      </a:r>
                      <a:endParaRPr sz="1800" u="none" cap="none" strike="noStrike"/>
                    </a:p>
                  </a:txBody>
                  <a:tcPr marT="45725" marB="45725" marR="91450" marL="91450"/>
                </a:tc>
              </a:tr>
              <a:tr h="410300">
                <a:tc>
                  <a:txBody>
                    <a:bodyPr/>
                    <a:lstStyle/>
                    <a:p>
                      <a:pPr indent="0" lvl="0" marL="0" marR="0" rtl="0" algn="l">
                        <a:spcBef>
                          <a:spcPts val="0"/>
                        </a:spcBef>
                        <a:spcAft>
                          <a:spcPts val="0"/>
                        </a:spcAft>
                        <a:buNone/>
                      </a:pPr>
                      <a:r>
                        <a:rPr lang="en-US" sz="1800" u="none" cap="none" strike="noStrike"/>
                        <a:t>We will assume that the customer knows how to use browser.</a:t>
                      </a:r>
                      <a:endParaRPr sz="1800"/>
                    </a:p>
                  </a:txBody>
                  <a:tcPr marT="45725" marB="45725" marR="91450" marL="91450"/>
                </a:tc>
              </a:tr>
              <a:tr h="410300">
                <a:tc>
                  <a:txBody>
                    <a:bodyPr/>
                    <a:lstStyle/>
                    <a:p>
                      <a:pPr indent="0" lvl="0" marL="0" marR="0" rtl="0" algn="l">
                        <a:spcBef>
                          <a:spcPts val="0"/>
                        </a:spcBef>
                        <a:spcAft>
                          <a:spcPts val="0"/>
                        </a:spcAft>
                        <a:buNone/>
                      </a:pPr>
                      <a:r>
                        <a:rPr lang="en-US" sz="1800"/>
                        <a:t>The servers and database will work properly.</a:t>
                      </a:r>
                      <a:endParaRPr sz="1800"/>
                    </a:p>
                  </a:txBody>
                  <a:tcPr marT="45725" marB="45725" marR="91450" marL="91450"/>
                </a:tc>
              </a:tr>
              <a:tr h="410300">
                <a:tc>
                  <a:txBody>
                    <a:bodyPr/>
                    <a:lstStyle/>
                    <a:p>
                      <a:pPr indent="0" lvl="0" marL="0" marR="0" rtl="0" algn="l">
                        <a:spcBef>
                          <a:spcPts val="0"/>
                        </a:spcBef>
                        <a:spcAft>
                          <a:spcPts val="0"/>
                        </a:spcAft>
                        <a:buNone/>
                      </a:pPr>
                      <a:r>
                        <a:rPr lang="en-US" sz="1800"/>
                        <a:t>The admin cannot</a:t>
                      </a:r>
                      <a:r>
                        <a:rPr lang="en-US" sz="1800"/>
                        <a:t> shop with his id, he can just change things.</a:t>
                      </a:r>
                      <a:endParaRPr sz="1800"/>
                    </a:p>
                  </a:txBody>
                  <a:tcPr marT="45725" marB="45725" marR="91450" marL="91450"/>
                </a:tc>
              </a:tr>
              <a:tr h="410300">
                <a:tc>
                  <a:txBody>
                    <a:bodyPr/>
                    <a:lstStyle/>
                    <a:p>
                      <a:pPr indent="0" lvl="0" marL="0" marR="0" rtl="0" algn="l">
                        <a:spcBef>
                          <a:spcPts val="0"/>
                        </a:spcBef>
                        <a:spcAft>
                          <a:spcPts val="0"/>
                        </a:spcAft>
                        <a:buNone/>
                      </a:pPr>
                      <a:r>
                        <a:rPr lang="en-US" sz="1800"/>
                        <a:t>The</a:t>
                      </a:r>
                      <a:r>
                        <a:rPr lang="en-US" sz="1800"/>
                        <a:t> customers will only order responsibly. </a:t>
                      </a:r>
                      <a:endParaRPr sz="1800"/>
                    </a:p>
                  </a:txBody>
                  <a:tcPr marT="45725" marB="45725" marR="91450" marL="91450"/>
                </a:tc>
              </a:tr>
            </a:tbl>
          </a:graphicData>
        </a:graphic>
      </p:graphicFrame>
      <p:graphicFrame>
        <p:nvGraphicFramePr>
          <p:cNvPr id="330" name="Google Shape;330;p12"/>
          <p:cNvGraphicFramePr/>
          <p:nvPr/>
        </p:nvGraphicFramePr>
        <p:xfrm>
          <a:off x="3156438" y="4445978"/>
          <a:ext cx="3000000" cy="3000000"/>
        </p:xfrm>
        <a:graphic>
          <a:graphicData uri="http://schemas.openxmlformats.org/drawingml/2006/table">
            <a:tbl>
              <a:tblPr bandRow="1" firstRow="1">
                <a:noFill/>
                <a:tableStyleId>{01529E0A-79D2-4606-A73C-F4C6A427899C}</a:tableStyleId>
              </a:tblPr>
              <a:tblGrid>
                <a:gridCol w="7684475"/>
              </a:tblGrid>
              <a:tr h="410300">
                <a:tc>
                  <a:txBody>
                    <a:bodyPr/>
                    <a:lstStyle/>
                    <a:p>
                      <a:pPr indent="0" lvl="0" marL="0" marR="0" rtl="0" algn="ctr">
                        <a:spcBef>
                          <a:spcPts val="0"/>
                        </a:spcBef>
                        <a:spcAft>
                          <a:spcPts val="0"/>
                        </a:spcAft>
                        <a:buNone/>
                      </a:pPr>
                      <a:r>
                        <a:rPr lang="en-US" sz="1800"/>
                        <a:t>Dependencies</a:t>
                      </a:r>
                      <a:endParaRPr sz="1800"/>
                    </a:p>
                  </a:txBody>
                  <a:tcPr marT="45725" marB="45725" marR="91450" marL="91450"/>
                </a:tc>
              </a:tr>
              <a:tr h="410300">
                <a:tc>
                  <a:txBody>
                    <a:bodyPr/>
                    <a:lstStyle/>
                    <a:p>
                      <a:pPr indent="0" lvl="0" marL="0" marR="0" rtl="0" algn="l">
                        <a:spcBef>
                          <a:spcPts val="0"/>
                        </a:spcBef>
                        <a:spcAft>
                          <a:spcPts val="0"/>
                        </a:spcAft>
                        <a:buNone/>
                      </a:pPr>
                      <a:r>
                        <a:rPr lang="en-US" sz="1800"/>
                        <a:t>We</a:t>
                      </a:r>
                      <a:r>
                        <a:rPr lang="en-US" sz="1800"/>
                        <a:t> have embedded map, so we depend on google maps.</a:t>
                      </a:r>
                      <a:endParaRPr/>
                    </a:p>
                  </a:txBody>
                  <a:tcPr marT="45725" marB="45725" marR="91450" marL="91450"/>
                </a:tc>
              </a:tr>
              <a:tr h="410300">
                <a:tc>
                  <a:txBody>
                    <a:bodyPr/>
                    <a:lstStyle/>
                    <a:p>
                      <a:pPr indent="0" lvl="0" marL="0" marR="0" rtl="0" algn="l">
                        <a:spcBef>
                          <a:spcPts val="0"/>
                        </a:spcBef>
                        <a:spcAft>
                          <a:spcPts val="0"/>
                        </a:spcAft>
                        <a:buNone/>
                      </a:pPr>
                      <a:r>
                        <a:rPr lang="en-US" sz="1800"/>
                        <a:t>Our fonts</a:t>
                      </a:r>
                      <a:r>
                        <a:rPr lang="en-US" sz="1800"/>
                        <a:t> are being used from google.</a:t>
                      </a:r>
                      <a:endParaRPr sz="1800"/>
                    </a:p>
                  </a:txBody>
                  <a:tcPr marT="45725" marB="45725" marR="91450" marL="91450"/>
                </a:tc>
              </a:tr>
              <a:tr h="410300">
                <a:tc>
                  <a:txBody>
                    <a:bodyPr/>
                    <a:lstStyle/>
                    <a:p>
                      <a:pPr indent="0" lvl="0" marL="0" marR="0" rtl="0" algn="l">
                        <a:spcBef>
                          <a:spcPts val="0"/>
                        </a:spcBef>
                        <a:spcAft>
                          <a:spcPts val="0"/>
                        </a:spcAft>
                        <a:buNone/>
                      </a:pPr>
                      <a:r>
                        <a:rPr lang="en-US" sz="1800"/>
                        <a:t>Online</a:t>
                      </a:r>
                      <a:r>
                        <a:rPr lang="en-US" sz="1800"/>
                        <a:t> payment is dependent on the bank.</a:t>
                      </a:r>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Technology and Literature Review</a:t>
            </a:r>
            <a:endParaRPr/>
          </a:p>
        </p:txBody>
      </p:sp>
      <p:grpSp>
        <p:nvGrpSpPr>
          <p:cNvPr id="336" name="Google Shape;336;p13"/>
          <p:cNvGrpSpPr/>
          <p:nvPr/>
        </p:nvGrpSpPr>
        <p:grpSpPr>
          <a:xfrm>
            <a:off x="3672021" y="2135245"/>
            <a:ext cx="6749781" cy="3774331"/>
            <a:chOff x="1082809" y="1645"/>
            <a:chExt cx="6749781" cy="3774331"/>
          </a:xfrm>
        </p:grpSpPr>
        <p:sp>
          <p:nvSpPr>
            <p:cNvPr id="337" name="Google Shape;337;p13"/>
            <p:cNvSpPr/>
            <p:nvPr/>
          </p:nvSpPr>
          <p:spPr>
            <a:xfrm rot="10800000">
              <a:off x="1903849" y="1645"/>
              <a:ext cx="5928741" cy="1642079"/>
            </a:xfrm>
            <a:prstGeom prst="homePlate">
              <a:avLst>
                <a:gd fmla="val 5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txBox="1"/>
            <p:nvPr/>
          </p:nvSpPr>
          <p:spPr>
            <a:xfrm>
              <a:off x="2314369" y="1645"/>
              <a:ext cx="5518221" cy="1642079"/>
            </a:xfrm>
            <a:prstGeom prst="rect">
              <a:avLst/>
            </a:prstGeom>
            <a:noFill/>
            <a:ln>
              <a:noFill/>
            </a:ln>
          </p:spPr>
          <p:txBody>
            <a:bodyPr anchorCtr="0" anchor="ctr" bIns="57150" lIns="724100" spcFirstLastPara="1" rIns="106675" wrap="square" tIns="57150">
              <a:noAutofit/>
            </a:bodyPr>
            <a:lstStyle/>
            <a:p>
              <a:pPr indent="0" lvl="0" marL="0" marR="0" rtl="0" algn="ctr">
                <a:lnSpc>
                  <a:spcPct val="90000"/>
                </a:lnSpc>
                <a:spcBef>
                  <a:spcPts val="0"/>
                </a:spcBef>
                <a:spcAft>
                  <a:spcPts val="0"/>
                </a:spcAft>
                <a:buClr>
                  <a:schemeClr val="lt1"/>
                </a:buClr>
                <a:buSzPts val="1500"/>
                <a:buFont typeface="Century Gothic"/>
                <a:buNone/>
              </a:pPr>
              <a:r>
                <a:rPr b="1" i="0" lang="en-US" sz="1500" u="none" cap="none" strike="noStrike">
                  <a:solidFill>
                    <a:schemeClr val="lt1"/>
                  </a:solidFill>
                  <a:latin typeface="Century Gothic"/>
                  <a:ea typeface="Century Gothic"/>
                  <a:cs typeface="Century Gothic"/>
                  <a:sym typeface="Century Gothic"/>
                </a:rPr>
                <a:t>HTML</a:t>
              </a:r>
              <a:r>
                <a:rPr b="0" i="0" lang="en-US" sz="1500" u="none" cap="none" strike="noStrike">
                  <a:solidFill>
                    <a:schemeClr val="lt1"/>
                  </a:solidFill>
                  <a:latin typeface="Century Gothic"/>
                  <a:ea typeface="Century Gothic"/>
                  <a:cs typeface="Century Gothic"/>
                  <a:sym typeface="Century Gothic"/>
                </a:rPr>
                <a:t> stands for HyperText Markup Language. It is used to design web pages using a markup language. HTML is the combination of Hypertext and Markup language. A markup language is used to define the text document within tag which defines the structure of web pages.</a:t>
              </a:r>
              <a:endParaRPr b="0" i="0" sz="1500" u="none" cap="none" strike="noStrike">
                <a:solidFill>
                  <a:schemeClr val="lt1"/>
                </a:solidFill>
                <a:latin typeface="Century Gothic"/>
                <a:ea typeface="Century Gothic"/>
                <a:cs typeface="Century Gothic"/>
                <a:sym typeface="Century Gothic"/>
              </a:endParaRPr>
            </a:p>
          </p:txBody>
        </p:sp>
        <p:sp>
          <p:nvSpPr>
            <p:cNvPr id="339" name="Google Shape;339;p13"/>
            <p:cNvSpPr/>
            <p:nvPr/>
          </p:nvSpPr>
          <p:spPr>
            <a:xfrm>
              <a:off x="1082809" y="1645"/>
              <a:ext cx="1642079" cy="1642079"/>
            </a:xfrm>
            <a:prstGeom prst="ellipse">
              <a:avLst/>
            </a:prstGeom>
            <a:blipFill rotWithShape="1">
              <a:blip r:embed="rId3">
                <a:alphaModFix/>
              </a:blip>
              <a:stretch>
                <a:fillRect b="0" l="-5999" r="-5998" t="0"/>
              </a:stretch>
            </a:blip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rot="10800000">
              <a:off x="1903849" y="2133897"/>
              <a:ext cx="5928741" cy="1642079"/>
            </a:xfrm>
            <a:prstGeom prst="homePlate">
              <a:avLst>
                <a:gd fmla="val 5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txBox="1"/>
            <p:nvPr/>
          </p:nvSpPr>
          <p:spPr>
            <a:xfrm>
              <a:off x="2314369" y="2133897"/>
              <a:ext cx="5518221" cy="1642079"/>
            </a:xfrm>
            <a:prstGeom prst="rect">
              <a:avLst/>
            </a:prstGeom>
            <a:noFill/>
            <a:ln>
              <a:noFill/>
            </a:ln>
          </p:spPr>
          <p:txBody>
            <a:bodyPr anchorCtr="0" anchor="ctr" bIns="57150" lIns="724100" spcFirstLastPara="1" rIns="106675" wrap="square" tIns="57150">
              <a:noAutofit/>
            </a:bodyPr>
            <a:lstStyle/>
            <a:p>
              <a:pPr indent="0" lvl="0" marL="0" marR="0" rtl="0" algn="ctr">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CSS(Cascading Style Sheets) is the language for describing the presentation of Web pages, including colors, layout, and fonts. It allows one to adapt the presentation to different types of devices, such as large screens, small screens, or printers.</a:t>
              </a:r>
              <a:endParaRPr b="0" i="0" sz="1500" u="none" cap="none" strike="noStrike">
                <a:solidFill>
                  <a:schemeClr val="lt1"/>
                </a:solidFill>
                <a:latin typeface="Century Gothic"/>
                <a:ea typeface="Century Gothic"/>
                <a:cs typeface="Century Gothic"/>
                <a:sym typeface="Century Gothic"/>
              </a:endParaRPr>
            </a:p>
          </p:txBody>
        </p:sp>
        <p:sp>
          <p:nvSpPr>
            <p:cNvPr id="342" name="Google Shape;342;p13"/>
            <p:cNvSpPr/>
            <p:nvPr/>
          </p:nvSpPr>
          <p:spPr>
            <a:xfrm>
              <a:off x="1082809" y="2133897"/>
              <a:ext cx="1642079" cy="1642079"/>
            </a:xfrm>
            <a:prstGeom prst="ellipse">
              <a:avLst/>
            </a:prstGeom>
            <a:blipFill rotWithShape="1">
              <a:blip r:embed="rId4">
                <a:alphaModFix/>
              </a:blip>
              <a:stretch>
                <a:fillRect b="-19998" l="0" r="0" t="-19998"/>
              </a:stretch>
            </a:blip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4000">
        <p14:vortex dir="r"/>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Technology and Literature Review</a:t>
            </a:r>
            <a:endParaRPr/>
          </a:p>
        </p:txBody>
      </p:sp>
      <p:grpSp>
        <p:nvGrpSpPr>
          <p:cNvPr id="348" name="Google Shape;348;p14"/>
          <p:cNvGrpSpPr/>
          <p:nvPr/>
        </p:nvGrpSpPr>
        <p:grpSpPr>
          <a:xfrm>
            <a:off x="3672021" y="2135245"/>
            <a:ext cx="6749781" cy="3774331"/>
            <a:chOff x="1082809" y="1645"/>
            <a:chExt cx="6749781" cy="3774331"/>
          </a:xfrm>
        </p:grpSpPr>
        <p:sp>
          <p:nvSpPr>
            <p:cNvPr id="349" name="Google Shape;349;p14"/>
            <p:cNvSpPr/>
            <p:nvPr/>
          </p:nvSpPr>
          <p:spPr>
            <a:xfrm rot="10800000">
              <a:off x="1903849" y="1645"/>
              <a:ext cx="5928741" cy="1642079"/>
            </a:xfrm>
            <a:prstGeom prst="homePlate">
              <a:avLst>
                <a:gd fmla="val 5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txBox="1"/>
            <p:nvPr/>
          </p:nvSpPr>
          <p:spPr>
            <a:xfrm>
              <a:off x="2314369" y="1645"/>
              <a:ext cx="5518221" cy="1642079"/>
            </a:xfrm>
            <a:prstGeom prst="rect">
              <a:avLst/>
            </a:prstGeom>
            <a:noFill/>
            <a:ln>
              <a:noFill/>
            </a:ln>
          </p:spPr>
          <p:txBody>
            <a:bodyPr anchorCtr="0" anchor="ctr" bIns="64750" lIns="724100" spcFirstLastPara="1" rIns="120900" wrap="square" tIns="64750">
              <a:noAutofit/>
            </a:bodyPr>
            <a:lstStyle/>
            <a:p>
              <a:pPr indent="0" lvl="0" marL="0" marR="0" rtl="0" algn="ctr">
                <a:lnSpc>
                  <a:spcPct val="90000"/>
                </a:lnSpc>
                <a:spcBef>
                  <a:spcPts val="0"/>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The term PHP is an acronym for </a:t>
              </a:r>
              <a:r>
                <a:rPr b="0" i="1" lang="en-US" sz="1700" u="none" cap="none" strike="noStrike">
                  <a:solidFill>
                    <a:schemeClr val="lt1"/>
                  </a:solidFill>
                  <a:latin typeface="Century Gothic"/>
                  <a:ea typeface="Century Gothic"/>
                  <a:cs typeface="Century Gothic"/>
                  <a:sym typeface="Century Gothic"/>
                </a:rPr>
                <a:t>PHP: </a:t>
              </a:r>
              <a:r>
                <a:rPr b="0" i="0" lang="en-US" sz="1700" u="none" cap="none" strike="noStrike">
                  <a:solidFill>
                    <a:schemeClr val="lt1"/>
                  </a:solidFill>
                  <a:latin typeface="Century Gothic"/>
                  <a:ea typeface="Century Gothic"/>
                  <a:cs typeface="Century Gothic"/>
                  <a:sym typeface="Century Gothic"/>
                </a:rPr>
                <a:t>Hypertext Preprocessor. PHP is a server-side scripting language designed specifically for web development. It is open-source which means it is free to download and use. It is very simple to learn and use.</a:t>
              </a:r>
              <a:endParaRPr b="0" i="0" sz="1700" u="none" cap="none" strike="noStrike">
                <a:solidFill>
                  <a:schemeClr val="lt1"/>
                </a:solidFill>
                <a:latin typeface="Century Gothic"/>
                <a:ea typeface="Century Gothic"/>
                <a:cs typeface="Century Gothic"/>
                <a:sym typeface="Century Gothic"/>
              </a:endParaRPr>
            </a:p>
          </p:txBody>
        </p:sp>
        <p:sp>
          <p:nvSpPr>
            <p:cNvPr id="351" name="Google Shape;351;p14"/>
            <p:cNvSpPr/>
            <p:nvPr/>
          </p:nvSpPr>
          <p:spPr>
            <a:xfrm>
              <a:off x="1082809" y="1645"/>
              <a:ext cx="1642079" cy="1642079"/>
            </a:xfrm>
            <a:prstGeom prst="ellipse">
              <a:avLst/>
            </a:prstGeom>
            <a:blipFill rotWithShape="1">
              <a:blip r:embed="rId3">
                <a:alphaModFix/>
              </a:blip>
              <a:stretch>
                <a:fillRect b="0" l="0" r="0" t="0"/>
              </a:stretch>
            </a:blip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rot="10800000">
              <a:off x="1903849" y="2133897"/>
              <a:ext cx="5928741" cy="1642079"/>
            </a:xfrm>
            <a:prstGeom prst="homePlate">
              <a:avLst>
                <a:gd fmla="val 5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txBox="1"/>
            <p:nvPr/>
          </p:nvSpPr>
          <p:spPr>
            <a:xfrm>
              <a:off x="2314369" y="2133897"/>
              <a:ext cx="5518221" cy="1642079"/>
            </a:xfrm>
            <a:prstGeom prst="rect">
              <a:avLst/>
            </a:prstGeom>
            <a:noFill/>
            <a:ln>
              <a:noFill/>
            </a:ln>
          </p:spPr>
          <p:txBody>
            <a:bodyPr anchorCtr="0" anchor="ctr" bIns="64750" lIns="724100" spcFirstLastPara="1" rIns="120900" wrap="square" tIns="64750">
              <a:noAutofit/>
            </a:bodyPr>
            <a:lstStyle/>
            <a:p>
              <a:pPr indent="0" lvl="0" marL="0" marR="0" rtl="0" algn="ctr">
                <a:lnSpc>
                  <a:spcPct val="90000"/>
                </a:lnSpc>
                <a:spcBef>
                  <a:spcPts val="0"/>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Android is an open source and Linux-based operating system for mobile devices such as smartphones and tablet computers. Android was developed by the Open Handset Alliance, led by Google, and other companies.</a:t>
              </a:r>
              <a:endParaRPr b="0" i="0" sz="1700" u="none" cap="none" strike="noStrike">
                <a:solidFill>
                  <a:schemeClr val="lt1"/>
                </a:solidFill>
                <a:latin typeface="Century Gothic"/>
                <a:ea typeface="Century Gothic"/>
                <a:cs typeface="Century Gothic"/>
                <a:sym typeface="Century Gothic"/>
              </a:endParaRPr>
            </a:p>
          </p:txBody>
        </p:sp>
        <p:sp>
          <p:nvSpPr>
            <p:cNvPr id="354" name="Google Shape;354;p14"/>
            <p:cNvSpPr/>
            <p:nvPr/>
          </p:nvSpPr>
          <p:spPr>
            <a:xfrm>
              <a:off x="1082809" y="2133897"/>
              <a:ext cx="1642079" cy="1642079"/>
            </a:xfrm>
            <a:prstGeom prst="ellipse">
              <a:avLst/>
            </a:prstGeom>
            <a:blipFill rotWithShape="1">
              <a:blip r:embed="rId4">
                <a:alphaModFix/>
              </a:blip>
              <a:stretch>
                <a:fillRect b="0" l="0" r="0" t="0"/>
              </a:stretch>
            </a:blip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300">
        <p14:pan dir="u"/>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5"/>
          <p:cNvSpPr txBox="1"/>
          <p:nvPr>
            <p:ph type="title"/>
          </p:nvPr>
        </p:nvSpPr>
        <p:spPr>
          <a:xfrm>
            <a:off x="3347069"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USECASE DIAGRAM</a:t>
            </a:r>
            <a:endParaRPr/>
          </a:p>
        </p:txBody>
      </p:sp>
      <p:pic>
        <p:nvPicPr>
          <p:cNvPr id="360" name="Google Shape;360;p15"/>
          <p:cNvPicPr preferRelativeResize="0"/>
          <p:nvPr>
            <p:ph idx="1" type="body"/>
          </p:nvPr>
        </p:nvPicPr>
        <p:blipFill rotWithShape="1">
          <a:blip r:embed="rId3">
            <a:alphaModFix/>
          </a:blip>
          <a:srcRect b="0" l="0" r="0" t="0"/>
          <a:stretch/>
        </p:blipFill>
        <p:spPr>
          <a:xfrm>
            <a:off x="4135035" y="2011051"/>
            <a:ext cx="3921929" cy="3778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ER DIAGRAM</a:t>
            </a:r>
            <a:endParaRPr/>
          </a:p>
        </p:txBody>
      </p:sp>
      <p:pic>
        <p:nvPicPr>
          <p:cNvPr id="366" name="Google Shape;366;p16"/>
          <p:cNvPicPr preferRelativeResize="0"/>
          <p:nvPr>
            <p:ph idx="1" type="body"/>
          </p:nvPr>
        </p:nvPicPr>
        <p:blipFill rotWithShape="1">
          <a:blip r:embed="rId3">
            <a:alphaModFix/>
          </a:blip>
          <a:srcRect b="0" l="0" r="0" t="0"/>
          <a:stretch/>
        </p:blipFill>
        <p:spPr>
          <a:xfrm>
            <a:off x="2592925" y="1883790"/>
            <a:ext cx="6872140" cy="4703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FLOW DIAGRAM LEVEL-0</a:t>
            </a:r>
            <a:endParaRPr/>
          </a:p>
        </p:txBody>
      </p:sp>
      <p:pic>
        <p:nvPicPr>
          <p:cNvPr id="372" name="Google Shape;372;p17"/>
          <p:cNvPicPr preferRelativeResize="0"/>
          <p:nvPr>
            <p:ph idx="1" type="body"/>
          </p:nvPr>
        </p:nvPicPr>
        <p:blipFill rotWithShape="1">
          <a:blip r:embed="rId3">
            <a:alphaModFix/>
          </a:blip>
          <a:srcRect b="0" l="0" r="0" t="0"/>
          <a:stretch/>
        </p:blipFill>
        <p:spPr>
          <a:xfrm>
            <a:off x="3552039" y="2290644"/>
            <a:ext cx="5087922" cy="29789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FLOW DIAGRAM LEVEL-1</a:t>
            </a:r>
            <a:endParaRPr/>
          </a:p>
        </p:txBody>
      </p:sp>
      <p:pic>
        <p:nvPicPr>
          <p:cNvPr id="378" name="Google Shape;378;p18"/>
          <p:cNvPicPr preferRelativeResize="0"/>
          <p:nvPr>
            <p:ph idx="1" type="body"/>
          </p:nvPr>
        </p:nvPicPr>
        <p:blipFill rotWithShape="1">
          <a:blip r:embed="rId3">
            <a:alphaModFix/>
          </a:blip>
          <a:srcRect b="0" l="0" r="0" t="0"/>
          <a:stretch/>
        </p:blipFill>
        <p:spPr>
          <a:xfrm>
            <a:off x="2908597" y="1648102"/>
            <a:ext cx="6374806" cy="4601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SEQUENCE DIAGRAM</a:t>
            </a:r>
            <a:endParaRPr/>
          </a:p>
        </p:txBody>
      </p:sp>
      <p:pic>
        <p:nvPicPr>
          <p:cNvPr id="384" name="Google Shape;384;p19"/>
          <p:cNvPicPr preferRelativeResize="0"/>
          <p:nvPr>
            <p:ph idx="1" type="body"/>
          </p:nvPr>
        </p:nvPicPr>
        <p:blipFill rotWithShape="1">
          <a:blip r:embed="rId3">
            <a:alphaModFix/>
          </a:blip>
          <a:srcRect b="0" l="0" r="0" t="0"/>
          <a:stretch/>
        </p:blipFill>
        <p:spPr>
          <a:xfrm>
            <a:off x="2423607" y="1636752"/>
            <a:ext cx="8313158" cy="45971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ACTIVITY DIAGRAM FOR USER</a:t>
            </a:r>
            <a:endParaRPr/>
          </a:p>
        </p:txBody>
      </p:sp>
      <p:pic>
        <p:nvPicPr>
          <p:cNvPr id="390" name="Google Shape;390;p20"/>
          <p:cNvPicPr preferRelativeResize="0"/>
          <p:nvPr>
            <p:ph idx="1" type="body"/>
          </p:nvPr>
        </p:nvPicPr>
        <p:blipFill rotWithShape="1">
          <a:blip r:embed="rId3">
            <a:alphaModFix/>
          </a:blip>
          <a:srcRect b="0" l="0" r="0" t="0"/>
          <a:stretch/>
        </p:blipFill>
        <p:spPr>
          <a:xfrm>
            <a:off x="3830175" y="1610591"/>
            <a:ext cx="4609707" cy="479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Abstract</a:t>
            </a:r>
            <a:endParaRPr/>
          </a:p>
        </p:txBody>
      </p:sp>
      <p:sp>
        <p:nvSpPr>
          <p:cNvPr id="174" name="Google Shape;174;p3"/>
          <p:cNvSpPr txBox="1"/>
          <p:nvPr>
            <p:ph idx="1" type="body"/>
          </p:nvPr>
        </p:nvSpPr>
        <p:spPr>
          <a:xfrm>
            <a:off x="1336431" y="2133599"/>
            <a:ext cx="10168181" cy="4064978"/>
          </a:xfrm>
          <a:prstGeom prst="rect">
            <a:avLst/>
          </a:prstGeom>
          <a:noFill/>
          <a:ln>
            <a:noFill/>
          </a:ln>
        </p:spPr>
        <p:txBody>
          <a:bodyPr anchorCtr="0" anchor="t" bIns="45700" lIns="91425" spcFirstLastPara="1" rIns="91425" wrap="square" tIns="45700">
            <a:normAutofit/>
          </a:bodyPr>
          <a:lstStyle/>
          <a:p>
            <a:pPr indent="-342900" lvl="0" marL="342900" rtl="0" algn="just">
              <a:lnSpc>
                <a:spcPct val="200000"/>
              </a:lnSpc>
              <a:spcBef>
                <a:spcPts val="0"/>
              </a:spcBef>
              <a:spcAft>
                <a:spcPts val="0"/>
              </a:spcAft>
              <a:buSzPts val="1800"/>
              <a:buChar char="🠶"/>
            </a:pPr>
            <a:r>
              <a:rPr lang="en-US"/>
              <a:t>We are going to make a web application and android application for Aoka’s Food Shop. It is e-commerce project, in which the website and application will show the items of the shop and the customers can shop online through it very simply. We desire to make their wish true cost effectively as independent online shopping mode other than the giant companies like amazon, bigbasket and alike.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ACTIVITY DIAGRAM FOR ADMIN</a:t>
            </a:r>
            <a:endParaRPr/>
          </a:p>
        </p:txBody>
      </p:sp>
      <p:pic>
        <p:nvPicPr>
          <p:cNvPr id="396" name="Google Shape;396;p21"/>
          <p:cNvPicPr preferRelativeResize="0"/>
          <p:nvPr>
            <p:ph idx="1" type="body"/>
          </p:nvPr>
        </p:nvPicPr>
        <p:blipFill rotWithShape="1">
          <a:blip r:embed="rId3">
            <a:alphaModFix/>
          </a:blip>
          <a:srcRect b="0" l="0" r="0" t="0"/>
          <a:stretch/>
        </p:blipFill>
        <p:spPr>
          <a:xfrm>
            <a:off x="4248346" y="2441018"/>
            <a:ext cx="3695307" cy="32399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2"/>
          <p:cNvSpPr txBox="1"/>
          <p:nvPr>
            <p:ph type="title"/>
          </p:nvPr>
        </p:nvSpPr>
        <p:spPr>
          <a:xfrm>
            <a:off x="1756065" y="550718"/>
            <a:ext cx="8972414" cy="130593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DICTIONARY : admin </a:t>
            </a:r>
            <a:endParaRPr/>
          </a:p>
        </p:txBody>
      </p:sp>
      <p:pic>
        <p:nvPicPr>
          <p:cNvPr id="402" name="Google Shape;402;p22"/>
          <p:cNvPicPr preferRelativeResize="0"/>
          <p:nvPr>
            <p:ph idx="1" type="body"/>
          </p:nvPr>
        </p:nvPicPr>
        <p:blipFill rotWithShape="1">
          <a:blip r:embed="rId3">
            <a:alphaModFix/>
          </a:blip>
          <a:srcRect b="0" l="0" r="0" t="0"/>
          <a:stretch/>
        </p:blipFill>
        <p:spPr>
          <a:xfrm>
            <a:off x="2473036" y="1856651"/>
            <a:ext cx="6483927" cy="28400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3"/>
          <p:cNvSpPr txBox="1"/>
          <p:nvPr>
            <p:ph type="title"/>
          </p:nvPr>
        </p:nvSpPr>
        <p:spPr>
          <a:xfrm>
            <a:off x="1808019" y="561108"/>
            <a:ext cx="9200464" cy="12335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DICTIONARY : categories</a:t>
            </a:r>
            <a:endParaRPr/>
          </a:p>
        </p:txBody>
      </p:sp>
      <p:pic>
        <p:nvPicPr>
          <p:cNvPr id="408" name="Google Shape;408;p23"/>
          <p:cNvPicPr preferRelativeResize="0"/>
          <p:nvPr>
            <p:ph idx="1" type="body"/>
          </p:nvPr>
        </p:nvPicPr>
        <p:blipFill rotWithShape="1">
          <a:blip r:embed="rId3">
            <a:alphaModFix/>
          </a:blip>
          <a:srcRect b="0" l="0" r="0" t="0"/>
          <a:stretch/>
        </p:blipFill>
        <p:spPr>
          <a:xfrm>
            <a:off x="3714417" y="2766920"/>
            <a:ext cx="4763165" cy="1324160"/>
          </a:xfrm>
          <a:prstGeom prst="rect">
            <a:avLst/>
          </a:prstGeom>
          <a:noFill/>
          <a:ln>
            <a:noFill/>
          </a:ln>
        </p:spPr>
      </p:pic>
      <p:pic>
        <p:nvPicPr>
          <p:cNvPr id="409" name="Google Shape;409;p23"/>
          <p:cNvPicPr preferRelativeResize="0"/>
          <p:nvPr/>
        </p:nvPicPr>
        <p:blipFill rotWithShape="1">
          <a:blip r:embed="rId4">
            <a:alphaModFix/>
          </a:blip>
          <a:srcRect b="0" l="0" r="0" t="0"/>
          <a:stretch/>
        </p:blipFill>
        <p:spPr>
          <a:xfrm>
            <a:off x="2441864" y="1794681"/>
            <a:ext cx="6483927" cy="28916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4"/>
          <p:cNvSpPr txBox="1"/>
          <p:nvPr>
            <p:ph type="title"/>
          </p:nvPr>
        </p:nvSpPr>
        <p:spPr>
          <a:xfrm>
            <a:off x="1974274" y="592282"/>
            <a:ext cx="9062022" cy="128182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DICTIONARY : item</a:t>
            </a:r>
            <a:endParaRPr/>
          </a:p>
        </p:txBody>
      </p:sp>
      <p:pic>
        <p:nvPicPr>
          <p:cNvPr id="415" name="Google Shape;415;p24"/>
          <p:cNvPicPr preferRelativeResize="0"/>
          <p:nvPr>
            <p:ph idx="1" type="body"/>
          </p:nvPr>
        </p:nvPicPr>
        <p:blipFill rotWithShape="1">
          <a:blip r:embed="rId3">
            <a:alphaModFix/>
          </a:blip>
          <a:srcRect b="0" l="0" r="0" t="0"/>
          <a:stretch/>
        </p:blipFill>
        <p:spPr>
          <a:xfrm>
            <a:off x="3714417" y="2766920"/>
            <a:ext cx="4763165" cy="1324160"/>
          </a:xfrm>
          <a:prstGeom prst="rect">
            <a:avLst/>
          </a:prstGeom>
          <a:noFill/>
          <a:ln>
            <a:noFill/>
          </a:ln>
        </p:spPr>
      </p:pic>
      <p:pic>
        <p:nvPicPr>
          <p:cNvPr id="416" name="Google Shape;416;p24"/>
          <p:cNvPicPr preferRelativeResize="0"/>
          <p:nvPr/>
        </p:nvPicPr>
        <p:blipFill rotWithShape="1">
          <a:blip r:embed="rId4">
            <a:alphaModFix/>
          </a:blip>
          <a:srcRect b="0" l="0" r="0" t="0"/>
          <a:stretch/>
        </p:blipFill>
        <p:spPr>
          <a:xfrm>
            <a:off x="2452255" y="1787237"/>
            <a:ext cx="6504708" cy="29094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5"/>
          <p:cNvSpPr txBox="1"/>
          <p:nvPr>
            <p:ph type="title"/>
          </p:nvPr>
        </p:nvSpPr>
        <p:spPr>
          <a:xfrm>
            <a:off x="1766455" y="540327"/>
            <a:ext cx="10859649" cy="13458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DATA DICTIONARY : registration</a:t>
            </a:r>
            <a:endParaRPr/>
          </a:p>
        </p:txBody>
      </p:sp>
      <p:pic>
        <p:nvPicPr>
          <p:cNvPr id="422" name="Google Shape;422;p25"/>
          <p:cNvPicPr preferRelativeResize="0"/>
          <p:nvPr>
            <p:ph idx="1" type="body"/>
          </p:nvPr>
        </p:nvPicPr>
        <p:blipFill rotWithShape="1">
          <a:blip r:embed="rId3">
            <a:alphaModFix/>
          </a:blip>
          <a:srcRect b="0" l="0" r="0" t="0"/>
          <a:stretch/>
        </p:blipFill>
        <p:spPr>
          <a:xfrm>
            <a:off x="3714417" y="2766920"/>
            <a:ext cx="4763165" cy="1324160"/>
          </a:xfrm>
          <a:prstGeom prst="rect">
            <a:avLst/>
          </a:prstGeom>
          <a:noFill/>
          <a:ln>
            <a:noFill/>
          </a:ln>
        </p:spPr>
      </p:pic>
      <p:pic>
        <p:nvPicPr>
          <p:cNvPr id="423" name="Google Shape;423;p25"/>
          <p:cNvPicPr preferRelativeResize="0"/>
          <p:nvPr/>
        </p:nvPicPr>
        <p:blipFill rotWithShape="1">
          <a:blip r:embed="rId4">
            <a:alphaModFix/>
          </a:blip>
          <a:srcRect b="0" l="0" r="0" t="0"/>
          <a:stretch/>
        </p:blipFill>
        <p:spPr>
          <a:xfrm>
            <a:off x="3671570" y="2509837"/>
            <a:ext cx="4848860" cy="1838325"/>
          </a:xfrm>
          <a:prstGeom prst="rect">
            <a:avLst/>
          </a:prstGeom>
          <a:noFill/>
          <a:ln>
            <a:noFill/>
          </a:ln>
        </p:spPr>
      </p:pic>
      <p:pic>
        <p:nvPicPr>
          <p:cNvPr id="424" name="Google Shape;424;p25"/>
          <p:cNvPicPr preferRelativeResize="0"/>
          <p:nvPr/>
        </p:nvPicPr>
        <p:blipFill rotWithShape="1">
          <a:blip r:embed="rId5">
            <a:alphaModFix/>
          </a:blip>
          <a:srcRect b="0" l="0" r="0" t="0"/>
          <a:stretch/>
        </p:blipFill>
        <p:spPr>
          <a:xfrm>
            <a:off x="2452255" y="1886148"/>
            <a:ext cx="6525489" cy="28105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1756064" y="510988"/>
            <a:ext cx="9833390" cy="88139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login page for user </a:t>
            </a:r>
            <a:endParaRPr/>
          </a:p>
        </p:txBody>
      </p:sp>
      <p:pic>
        <p:nvPicPr>
          <p:cNvPr id="430" name="Google Shape;430;p26"/>
          <p:cNvPicPr preferRelativeResize="0"/>
          <p:nvPr>
            <p:ph idx="1" type="body"/>
          </p:nvPr>
        </p:nvPicPr>
        <p:blipFill rotWithShape="1">
          <a:blip r:embed="rId3">
            <a:alphaModFix/>
          </a:blip>
          <a:srcRect b="0" l="0" r="0" t="0"/>
          <a:stretch/>
        </p:blipFill>
        <p:spPr>
          <a:xfrm>
            <a:off x="1402773" y="1612490"/>
            <a:ext cx="9725892" cy="47345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7"/>
          <p:cNvSpPr txBox="1"/>
          <p:nvPr>
            <p:ph type="title"/>
          </p:nvPr>
        </p:nvSpPr>
        <p:spPr>
          <a:xfrm>
            <a:off x="1799504" y="509156"/>
            <a:ext cx="9694718" cy="9455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registration for user</a:t>
            </a:r>
            <a:endParaRPr/>
          </a:p>
        </p:txBody>
      </p:sp>
      <p:pic>
        <p:nvPicPr>
          <p:cNvPr id="436" name="Google Shape;436;p27"/>
          <p:cNvPicPr preferRelativeResize="0"/>
          <p:nvPr>
            <p:ph idx="1" type="body"/>
          </p:nvPr>
        </p:nvPicPr>
        <p:blipFill rotWithShape="1">
          <a:blip r:embed="rId3">
            <a:alphaModFix/>
          </a:blip>
          <a:srcRect b="0" l="0" r="0" t="0"/>
          <a:stretch/>
        </p:blipFill>
        <p:spPr>
          <a:xfrm>
            <a:off x="1402773" y="1631373"/>
            <a:ext cx="9694718" cy="47174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8"/>
          <p:cNvSpPr txBox="1"/>
          <p:nvPr>
            <p:ph type="title"/>
          </p:nvPr>
        </p:nvSpPr>
        <p:spPr>
          <a:xfrm>
            <a:off x="1799503" y="509156"/>
            <a:ext cx="9705109" cy="13958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forgot password for user</a:t>
            </a:r>
            <a:endParaRPr/>
          </a:p>
        </p:txBody>
      </p:sp>
      <p:pic>
        <p:nvPicPr>
          <p:cNvPr id="442" name="Google Shape;442;p28"/>
          <p:cNvPicPr preferRelativeResize="0"/>
          <p:nvPr>
            <p:ph idx="1" type="body"/>
          </p:nvPr>
        </p:nvPicPr>
        <p:blipFill rotWithShape="1">
          <a:blip r:embed="rId3">
            <a:alphaModFix/>
          </a:blip>
          <a:srcRect b="0" l="0" r="0" t="0"/>
          <a:stretch/>
        </p:blipFill>
        <p:spPr>
          <a:xfrm>
            <a:off x="1392382" y="1620981"/>
            <a:ext cx="9705109" cy="47278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txBox="1"/>
          <p:nvPr>
            <p:ph type="title"/>
          </p:nvPr>
        </p:nvSpPr>
        <p:spPr>
          <a:xfrm>
            <a:off x="1778721" y="488374"/>
            <a:ext cx="9725891" cy="89361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home page for user</a:t>
            </a:r>
            <a:endParaRPr/>
          </a:p>
        </p:txBody>
      </p:sp>
      <p:pic>
        <p:nvPicPr>
          <p:cNvPr id="448" name="Google Shape;448;p29"/>
          <p:cNvPicPr preferRelativeResize="0"/>
          <p:nvPr>
            <p:ph idx="1" type="body"/>
          </p:nvPr>
        </p:nvPicPr>
        <p:blipFill rotWithShape="1">
          <a:blip r:embed="rId3">
            <a:alphaModFix/>
          </a:blip>
          <a:srcRect b="0" l="0" r="0" t="0"/>
          <a:stretch/>
        </p:blipFill>
        <p:spPr>
          <a:xfrm>
            <a:off x="1402772" y="1652155"/>
            <a:ext cx="9725891" cy="4717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1768331" y="498764"/>
            <a:ext cx="9736282"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categories for users</a:t>
            </a:r>
            <a:endParaRPr/>
          </a:p>
        </p:txBody>
      </p:sp>
      <p:pic>
        <p:nvPicPr>
          <p:cNvPr id="454" name="Google Shape;454;p30"/>
          <p:cNvPicPr preferRelativeResize="0"/>
          <p:nvPr>
            <p:ph idx="1" type="body"/>
          </p:nvPr>
        </p:nvPicPr>
        <p:blipFill rotWithShape="1">
          <a:blip r:embed="rId3">
            <a:alphaModFix/>
          </a:blip>
          <a:srcRect b="0" l="0" r="0" t="0"/>
          <a:stretch/>
        </p:blipFill>
        <p:spPr>
          <a:xfrm>
            <a:off x="1402773" y="1641764"/>
            <a:ext cx="9736282" cy="47174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Problem Summary</a:t>
            </a:r>
            <a:endParaRPr/>
          </a:p>
        </p:txBody>
      </p:sp>
      <p:grpSp>
        <p:nvGrpSpPr>
          <p:cNvPr id="180" name="Google Shape;180;p4"/>
          <p:cNvGrpSpPr/>
          <p:nvPr/>
        </p:nvGrpSpPr>
        <p:grpSpPr>
          <a:xfrm>
            <a:off x="2589212" y="2135444"/>
            <a:ext cx="8915399" cy="3773932"/>
            <a:chOff x="0" y="1844"/>
            <a:chExt cx="8915399" cy="3773932"/>
          </a:xfrm>
        </p:grpSpPr>
        <p:sp>
          <p:nvSpPr>
            <p:cNvPr id="181" name="Google Shape;181;p4"/>
            <p:cNvSpPr/>
            <p:nvPr/>
          </p:nvSpPr>
          <p:spPr>
            <a:xfrm rot="5400000">
              <a:off x="5575512" y="-2242384"/>
              <a:ext cx="973918" cy="5705856"/>
            </a:xfrm>
            <a:prstGeom prst="round2SameRect">
              <a:avLst>
                <a:gd fmla="val 16667" name="adj1"/>
                <a:gd fmla="val 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txBox="1"/>
            <p:nvPr/>
          </p:nvSpPr>
          <p:spPr>
            <a:xfrm>
              <a:off x="3209544" y="171127"/>
              <a:ext cx="5658313" cy="878832"/>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In situations like covid we cannot go outside.</a:t>
              </a:r>
              <a:endParaRPr/>
            </a:p>
            <a:p>
              <a:pPr indent="-171450" lvl="1" marL="171450" marR="0" rtl="0" algn="l">
                <a:lnSpc>
                  <a:spcPct val="90000"/>
                </a:lnSpc>
                <a:spcBef>
                  <a:spcPts val="25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It is risky, so the customers needed an alternative to shop.</a:t>
              </a:r>
              <a:endParaRPr/>
            </a:p>
          </p:txBody>
        </p:sp>
        <p:sp>
          <p:nvSpPr>
            <p:cNvPr id="183" name="Google Shape;183;p4"/>
            <p:cNvSpPr/>
            <p:nvPr/>
          </p:nvSpPr>
          <p:spPr>
            <a:xfrm>
              <a:off x="0" y="1844"/>
              <a:ext cx="3209544" cy="1217397"/>
            </a:xfrm>
            <a:prstGeom prst="roundRect">
              <a:avLst>
                <a:gd fmla="val 16667"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txBox="1"/>
            <p:nvPr/>
          </p:nvSpPr>
          <p:spPr>
            <a:xfrm>
              <a:off x="59428" y="61272"/>
              <a:ext cx="3090688" cy="1098541"/>
            </a:xfrm>
            <a:prstGeom prst="rect">
              <a:avLst/>
            </a:prstGeom>
            <a:noFill/>
            <a:ln>
              <a:noFill/>
            </a:ln>
          </p:spPr>
          <p:txBody>
            <a:bodyPr anchorCtr="0" anchor="ctr" bIns="64750" lIns="129525" spcFirstLastPara="1" rIns="129525" wrap="square" tIns="64750">
              <a:noAutofit/>
            </a:bodyPr>
            <a:lstStyle/>
            <a:p>
              <a:pPr indent="0" lvl="0" marL="0" marR="0" rtl="0" algn="ctr">
                <a:lnSpc>
                  <a:spcPct val="90000"/>
                </a:lnSpc>
                <a:spcBef>
                  <a:spcPts val="0"/>
                </a:spcBef>
                <a:spcAft>
                  <a:spcPts val="0"/>
                </a:spcAft>
                <a:buClr>
                  <a:schemeClr val="lt1"/>
                </a:buClr>
                <a:buSzPts val="3400"/>
                <a:buFont typeface="Century Gothic"/>
                <a:buNone/>
              </a:pPr>
              <a:r>
                <a:rPr b="0" i="0" lang="en-US" sz="3400" u="none" cap="none" strike="noStrike">
                  <a:solidFill>
                    <a:schemeClr val="lt1"/>
                  </a:solidFill>
                  <a:latin typeface="Century Gothic"/>
                  <a:ea typeface="Century Gothic"/>
                  <a:cs typeface="Century Gothic"/>
                  <a:sym typeface="Century Gothic"/>
                </a:rPr>
                <a:t>Pandemic Situation</a:t>
              </a:r>
              <a:endParaRPr/>
            </a:p>
          </p:txBody>
        </p:sp>
        <p:sp>
          <p:nvSpPr>
            <p:cNvPr id="185" name="Google Shape;185;p4"/>
            <p:cNvSpPr/>
            <p:nvPr/>
          </p:nvSpPr>
          <p:spPr>
            <a:xfrm rot="5400000">
              <a:off x="5575512" y="-964117"/>
              <a:ext cx="973918" cy="5705856"/>
            </a:xfrm>
            <a:prstGeom prst="round2SameRect">
              <a:avLst>
                <a:gd fmla="val 16667" name="adj1"/>
                <a:gd fmla="val 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txBox="1"/>
            <p:nvPr/>
          </p:nvSpPr>
          <p:spPr>
            <a:xfrm>
              <a:off x="3209544" y="1449394"/>
              <a:ext cx="5658313" cy="878832"/>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As people stayed home, items were not reselling.</a:t>
              </a:r>
              <a:endParaRPr/>
            </a:p>
            <a:p>
              <a:pPr indent="-171450" lvl="1" marL="171450" marR="0" rtl="0" algn="l">
                <a:lnSpc>
                  <a:spcPct val="90000"/>
                </a:lnSpc>
                <a:spcBef>
                  <a:spcPts val="25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It means, the company is in loss and can even closedown if that continues.</a:t>
              </a:r>
              <a:endParaRPr/>
            </a:p>
          </p:txBody>
        </p:sp>
        <p:sp>
          <p:nvSpPr>
            <p:cNvPr id="187" name="Google Shape;187;p4"/>
            <p:cNvSpPr/>
            <p:nvPr/>
          </p:nvSpPr>
          <p:spPr>
            <a:xfrm>
              <a:off x="0" y="1280112"/>
              <a:ext cx="3209544" cy="1217397"/>
            </a:xfrm>
            <a:prstGeom prst="roundRect">
              <a:avLst>
                <a:gd fmla="val 16667"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59428" y="1339540"/>
              <a:ext cx="3090688" cy="1098541"/>
            </a:xfrm>
            <a:prstGeom prst="rect">
              <a:avLst/>
            </a:prstGeom>
            <a:noFill/>
            <a:ln>
              <a:noFill/>
            </a:ln>
          </p:spPr>
          <p:txBody>
            <a:bodyPr anchorCtr="0" anchor="ctr" bIns="64750" lIns="129525" spcFirstLastPara="1" rIns="129525" wrap="square" tIns="64750">
              <a:noAutofit/>
            </a:bodyPr>
            <a:lstStyle/>
            <a:p>
              <a:pPr indent="0" lvl="0" marL="0" marR="0" rtl="0" algn="ctr">
                <a:lnSpc>
                  <a:spcPct val="90000"/>
                </a:lnSpc>
                <a:spcBef>
                  <a:spcPts val="0"/>
                </a:spcBef>
                <a:spcAft>
                  <a:spcPts val="0"/>
                </a:spcAft>
                <a:buClr>
                  <a:schemeClr val="lt1"/>
                </a:buClr>
                <a:buSzPts val="3400"/>
                <a:buFont typeface="Century Gothic"/>
                <a:buNone/>
              </a:pPr>
              <a:r>
                <a:rPr b="0" i="0" lang="en-US" sz="3400" u="none" cap="none" strike="noStrike">
                  <a:solidFill>
                    <a:schemeClr val="lt1"/>
                  </a:solidFill>
                  <a:latin typeface="Century Gothic"/>
                  <a:ea typeface="Century Gothic"/>
                  <a:cs typeface="Century Gothic"/>
                  <a:sym typeface="Century Gothic"/>
                </a:rPr>
                <a:t>Exceeding Stock</a:t>
              </a:r>
              <a:endParaRPr/>
            </a:p>
          </p:txBody>
        </p:sp>
        <p:sp>
          <p:nvSpPr>
            <p:cNvPr id="189" name="Google Shape;189;p4"/>
            <p:cNvSpPr/>
            <p:nvPr/>
          </p:nvSpPr>
          <p:spPr>
            <a:xfrm rot="5400000">
              <a:off x="5575512" y="314150"/>
              <a:ext cx="973918" cy="5705856"/>
            </a:xfrm>
            <a:prstGeom prst="round2SameRect">
              <a:avLst>
                <a:gd fmla="val 16667" name="adj1"/>
                <a:gd fmla="val 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nvSpPr>
          <p:spPr>
            <a:xfrm>
              <a:off x="3209544" y="2727662"/>
              <a:ext cx="5658313" cy="878832"/>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In 21</a:t>
              </a:r>
              <a:r>
                <a:rPr b="0" baseline="30000" i="0" lang="en-US" sz="1700" u="none" cap="none" strike="noStrike">
                  <a:solidFill>
                    <a:schemeClr val="lt1"/>
                  </a:solidFill>
                  <a:latin typeface="Century Gothic"/>
                  <a:ea typeface="Century Gothic"/>
                  <a:cs typeface="Century Gothic"/>
                  <a:sym typeface="Century Gothic"/>
                </a:rPr>
                <a:t>st</a:t>
              </a:r>
              <a:r>
                <a:rPr b="0" i="0" lang="en-US" sz="1700" u="none" cap="none" strike="noStrike">
                  <a:solidFill>
                    <a:schemeClr val="lt1"/>
                  </a:solidFill>
                  <a:latin typeface="Century Gothic"/>
                  <a:ea typeface="Century Gothic"/>
                  <a:cs typeface="Century Gothic"/>
                  <a:sym typeface="Century Gothic"/>
                </a:rPr>
                <a:t> century there is way too much competition.</a:t>
              </a:r>
              <a:endParaRPr/>
            </a:p>
            <a:p>
              <a:pPr indent="-171450" lvl="1" marL="171450" marR="0" rtl="0" algn="l">
                <a:lnSpc>
                  <a:spcPct val="90000"/>
                </a:lnSpc>
                <a:spcBef>
                  <a:spcPts val="25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For growth, company needs to give their customer exotic services like going online.</a:t>
              </a:r>
              <a:endParaRPr/>
            </a:p>
          </p:txBody>
        </p:sp>
        <p:sp>
          <p:nvSpPr>
            <p:cNvPr id="191" name="Google Shape;191;p4"/>
            <p:cNvSpPr/>
            <p:nvPr/>
          </p:nvSpPr>
          <p:spPr>
            <a:xfrm>
              <a:off x="0" y="2558379"/>
              <a:ext cx="3209544" cy="1217397"/>
            </a:xfrm>
            <a:prstGeom prst="roundRect">
              <a:avLst>
                <a:gd fmla="val 16667"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txBox="1"/>
            <p:nvPr/>
          </p:nvSpPr>
          <p:spPr>
            <a:xfrm>
              <a:off x="59428" y="2617807"/>
              <a:ext cx="3090688" cy="1098541"/>
            </a:xfrm>
            <a:prstGeom prst="rect">
              <a:avLst/>
            </a:prstGeom>
            <a:noFill/>
            <a:ln>
              <a:noFill/>
            </a:ln>
          </p:spPr>
          <p:txBody>
            <a:bodyPr anchorCtr="0" anchor="ctr" bIns="64750" lIns="129525" spcFirstLastPara="1" rIns="129525" wrap="square" tIns="64750">
              <a:noAutofit/>
            </a:bodyPr>
            <a:lstStyle/>
            <a:p>
              <a:pPr indent="0" lvl="0" marL="0" marR="0" rtl="0" algn="ctr">
                <a:lnSpc>
                  <a:spcPct val="90000"/>
                </a:lnSpc>
                <a:spcBef>
                  <a:spcPts val="0"/>
                </a:spcBef>
                <a:spcAft>
                  <a:spcPts val="0"/>
                </a:spcAft>
                <a:buClr>
                  <a:schemeClr val="lt1"/>
                </a:buClr>
                <a:buSzPts val="3400"/>
                <a:buFont typeface="Century Gothic"/>
                <a:buNone/>
              </a:pPr>
              <a:r>
                <a:rPr b="0" i="0" lang="en-US" sz="3400" u="none" cap="none" strike="noStrike">
                  <a:solidFill>
                    <a:schemeClr val="lt1"/>
                  </a:solidFill>
                  <a:latin typeface="Century Gothic"/>
                  <a:ea typeface="Century Gothic"/>
                  <a:cs typeface="Century Gothic"/>
                  <a:sym typeface="Century Gothic"/>
                </a:rPr>
                <a:t>Limited Profit and Growth</a:t>
              </a:r>
              <a:endParaRPr/>
            </a:p>
          </p:txBody>
        </p:sp>
      </p:grpSp>
    </p:spTree>
  </p:cSld>
  <p:clrMapOvr>
    <a:masterClrMapping/>
  </p:clrMapOvr>
  <mc:AlternateContent>
    <mc:Choice Requires="p14">
      <p:transition spd="slow" p14:dur="1300">
        <p14:pan dir="u"/>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1"/>
          <p:cNvSpPr txBox="1"/>
          <p:nvPr>
            <p:ph type="title"/>
          </p:nvPr>
        </p:nvSpPr>
        <p:spPr>
          <a:xfrm>
            <a:off x="1789113" y="509155"/>
            <a:ext cx="9715500" cy="90400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items for user</a:t>
            </a:r>
            <a:endParaRPr/>
          </a:p>
        </p:txBody>
      </p:sp>
      <p:pic>
        <p:nvPicPr>
          <p:cNvPr id="460" name="Google Shape;460;p31"/>
          <p:cNvPicPr preferRelativeResize="0"/>
          <p:nvPr>
            <p:ph idx="1" type="body"/>
          </p:nvPr>
        </p:nvPicPr>
        <p:blipFill rotWithShape="1">
          <a:blip r:embed="rId3">
            <a:alphaModFix/>
          </a:blip>
          <a:srcRect b="0" l="0" r="0" t="0"/>
          <a:stretch/>
        </p:blipFill>
        <p:spPr>
          <a:xfrm>
            <a:off x="1402773" y="1631373"/>
            <a:ext cx="9715500" cy="47174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1724891" y="498764"/>
            <a:ext cx="9779721" cy="92479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cart for user</a:t>
            </a:r>
            <a:endParaRPr/>
          </a:p>
        </p:txBody>
      </p:sp>
      <p:pic>
        <p:nvPicPr>
          <p:cNvPr id="466" name="Google Shape;466;p32"/>
          <p:cNvPicPr preferRelativeResize="0"/>
          <p:nvPr>
            <p:ph idx="1" type="body"/>
          </p:nvPr>
        </p:nvPicPr>
        <p:blipFill rotWithShape="1">
          <a:blip r:embed="rId3">
            <a:alphaModFix/>
          </a:blip>
          <a:srcRect b="0" l="0" r="0" t="0"/>
          <a:stretch/>
        </p:blipFill>
        <p:spPr>
          <a:xfrm>
            <a:off x="1413164" y="1631373"/>
            <a:ext cx="9705109" cy="47278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3"/>
          <p:cNvSpPr txBox="1"/>
          <p:nvPr>
            <p:ph type="title"/>
          </p:nvPr>
        </p:nvSpPr>
        <p:spPr>
          <a:xfrm>
            <a:off x="1799503" y="488374"/>
            <a:ext cx="9705109" cy="9351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check out for user</a:t>
            </a:r>
            <a:endParaRPr/>
          </a:p>
        </p:txBody>
      </p:sp>
      <p:pic>
        <p:nvPicPr>
          <p:cNvPr id="472" name="Google Shape;472;p33"/>
          <p:cNvPicPr preferRelativeResize="0"/>
          <p:nvPr>
            <p:ph idx="1" type="body"/>
          </p:nvPr>
        </p:nvPicPr>
        <p:blipFill rotWithShape="1">
          <a:blip r:embed="rId3">
            <a:alphaModFix/>
          </a:blip>
          <a:srcRect b="0" l="0" r="0" t="0"/>
          <a:stretch/>
        </p:blipFill>
        <p:spPr>
          <a:xfrm>
            <a:off x="1402772" y="1620981"/>
            <a:ext cx="9705109" cy="47486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4"/>
          <p:cNvSpPr txBox="1"/>
          <p:nvPr>
            <p:ph type="title"/>
          </p:nvPr>
        </p:nvSpPr>
        <p:spPr>
          <a:xfrm>
            <a:off x="1724891" y="498764"/>
            <a:ext cx="9779721" cy="14062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bill summary for user</a:t>
            </a:r>
            <a:endParaRPr/>
          </a:p>
        </p:txBody>
      </p:sp>
      <p:pic>
        <p:nvPicPr>
          <p:cNvPr id="478" name="Google Shape;478;p34"/>
          <p:cNvPicPr preferRelativeResize="0"/>
          <p:nvPr>
            <p:ph idx="1" type="body"/>
          </p:nvPr>
        </p:nvPicPr>
        <p:blipFill rotWithShape="1">
          <a:blip r:embed="rId3">
            <a:alphaModFix/>
          </a:blip>
          <a:srcRect b="0" l="0" r="0" t="0"/>
          <a:stretch/>
        </p:blipFill>
        <p:spPr>
          <a:xfrm>
            <a:off x="1392382" y="1641764"/>
            <a:ext cx="9705109" cy="47174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1768331" y="477982"/>
            <a:ext cx="9736282" cy="9871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login for admin</a:t>
            </a:r>
            <a:endParaRPr/>
          </a:p>
        </p:txBody>
      </p:sp>
      <p:pic>
        <p:nvPicPr>
          <p:cNvPr id="484" name="Google Shape;484;p35"/>
          <p:cNvPicPr preferRelativeResize="0"/>
          <p:nvPr>
            <p:ph idx="1" type="body"/>
          </p:nvPr>
        </p:nvPicPr>
        <p:blipFill rotWithShape="1">
          <a:blip r:embed="rId3">
            <a:alphaModFix/>
          </a:blip>
          <a:srcRect b="0" l="0" r="0" t="0"/>
          <a:stretch/>
        </p:blipFill>
        <p:spPr>
          <a:xfrm>
            <a:off x="1392382" y="1641764"/>
            <a:ext cx="9736282" cy="473825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type="title"/>
          </p:nvPr>
        </p:nvSpPr>
        <p:spPr>
          <a:xfrm>
            <a:off x="1778721" y="498764"/>
            <a:ext cx="9725891" cy="90400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homepage for admin</a:t>
            </a:r>
            <a:endParaRPr/>
          </a:p>
        </p:txBody>
      </p:sp>
      <p:pic>
        <p:nvPicPr>
          <p:cNvPr id="490" name="Google Shape;490;p36"/>
          <p:cNvPicPr preferRelativeResize="0"/>
          <p:nvPr>
            <p:ph idx="1" type="body"/>
          </p:nvPr>
        </p:nvPicPr>
        <p:blipFill rotWithShape="1">
          <a:blip r:embed="rId3">
            <a:alphaModFix/>
          </a:blip>
          <a:srcRect b="0" l="0" r="0" t="0"/>
          <a:stretch/>
        </p:blipFill>
        <p:spPr>
          <a:xfrm>
            <a:off x="1392382" y="1620982"/>
            <a:ext cx="9725891" cy="47382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7"/>
          <p:cNvSpPr txBox="1"/>
          <p:nvPr>
            <p:ph type="title"/>
          </p:nvPr>
        </p:nvSpPr>
        <p:spPr>
          <a:xfrm>
            <a:off x="1809895" y="488372"/>
            <a:ext cx="9694718" cy="9040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user details for admin</a:t>
            </a:r>
            <a:endParaRPr/>
          </a:p>
        </p:txBody>
      </p:sp>
      <p:pic>
        <p:nvPicPr>
          <p:cNvPr id="496" name="Google Shape;496;p37"/>
          <p:cNvPicPr preferRelativeResize="0"/>
          <p:nvPr>
            <p:ph idx="1" type="body"/>
          </p:nvPr>
        </p:nvPicPr>
        <p:blipFill rotWithShape="1">
          <a:blip r:embed="rId3">
            <a:alphaModFix/>
          </a:blip>
          <a:srcRect b="0" l="0" r="0" t="0"/>
          <a:stretch/>
        </p:blipFill>
        <p:spPr>
          <a:xfrm>
            <a:off x="1402773" y="1631374"/>
            <a:ext cx="9694718" cy="473825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8"/>
          <p:cNvSpPr txBox="1"/>
          <p:nvPr>
            <p:ph type="title"/>
          </p:nvPr>
        </p:nvSpPr>
        <p:spPr>
          <a:xfrm>
            <a:off x="1789113" y="498764"/>
            <a:ext cx="9715499" cy="1028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add categories for admin</a:t>
            </a:r>
            <a:endParaRPr/>
          </a:p>
        </p:txBody>
      </p:sp>
      <p:pic>
        <p:nvPicPr>
          <p:cNvPr id="502" name="Google Shape;502;p38"/>
          <p:cNvPicPr preferRelativeResize="0"/>
          <p:nvPr>
            <p:ph idx="1" type="body"/>
          </p:nvPr>
        </p:nvPicPr>
        <p:blipFill rotWithShape="1">
          <a:blip r:embed="rId3">
            <a:alphaModFix/>
          </a:blip>
          <a:srcRect b="0" l="0" r="0" t="0"/>
          <a:stretch/>
        </p:blipFill>
        <p:spPr>
          <a:xfrm>
            <a:off x="1392382" y="1652155"/>
            <a:ext cx="9715500" cy="47070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9"/>
          <p:cNvSpPr txBox="1"/>
          <p:nvPr>
            <p:ph type="title"/>
          </p:nvPr>
        </p:nvSpPr>
        <p:spPr>
          <a:xfrm>
            <a:off x="1778723" y="488374"/>
            <a:ext cx="9725890" cy="99752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edit categories for admin</a:t>
            </a:r>
            <a:endParaRPr/>
          </a:p>
        </p:txBody>
      </p:sp>
      <p:pic>
        <p:nvPicPr>
          <p:cNvPr id="508" name="Google Shape;508;p39"/>
          <p:cNvPicPr preferRelativeResize="0"/>
          <p:nvPr>
            <p:ph idx="1" type="body"/>
          </p:nvPr>
        </p:nvPicPr>
        <p:blipFill rotWithShape="1">
          <a:blip r:embed="rId3">
            <a:alphaModFix/>
          </a:blip>
          <a:srcRect b="0" l="0" r="0" t="0"/>
          <a:stretch/>
        </p:blipFill>
        <p:spPr>
          <a:xfrm>
            <a:off x="1413164" y="1641763"/>
            <a:ext cx="9725891" cy="47278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type="title"/>
          </p:nvPr>
        </p:nvSpPr>
        <p:spPr>
          <a:xfrm>
            <a:off x="1799503" y="509155"/>
            <a:ext cx="9705109" cy="95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edit categories for admin</a:t>
            </a:r>
            <a:endParaRPr/>
          </a:p>
        </p:txBody>
      </p:sp>
      <p:pic>
        <p:nvPicPr>
          <p:cNvPr id="514" name="Google Shape;514;p40"/>
          <p:cNvPicPr preferRelativeResize="0"/>
          <p:nvPr>
            <p:ph idx="1" type="body"/>
          </p:nvPr>
        </p:nvPicPr>
        <p:blipFill rotWithShape="1">
          <a:blip r:embed="rId3">
            <a:alphaModFix/>
          </a:blip>
          <a:srcRect b="0" l="0" r="0" t="0"/>
          <a:stretch/>
        </p:blipFill>
        <p:spPr>
          <a:xfrm>
            <a:off x="1392382" y="1631373"/>
            <a:ext cx="9705109" cy="47174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2592925" y="624110"/>
            <a:ext cx="8911687" cy="107280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Project Purpose</a:t>
            </a:r>
            <a:endParaRPr/>
          </a:p>
        </p:txBody>
      </p:sp>
      <p:grpSp>
        <p:nvGrpSpPr>
          <p:cNvPr id="198" name="Google Shape;198;p5"/>
          <p:cNvGrpSpPr/>
          <p:nvPr/>
        </p:nvGrpSpPr>
        <p:grpSpPr>
          <a:xfrm>
            <a:off x="2592925" y="1984131"/>
            <a:ext cx="8612187" cy="3777621"/>
            <a:chOff x="0" y="0"/>
            <a:chExt cx="8612187" cy="3777621"/>
          </a:xfrm>
        </p:grpSpPr>
        <p:sp>
          <p:nvSpPr>
            <p:cNvPr id="199" name="Google Shape;199;p5"/>
            <p:cNvSpPr/>
            <p:nvPr/>
          </p:nvSpPr>
          <p:spPr>
            <a:xfrm>
              <a:off x="0" y="0"/>
              <a:ext cx="7320359" cy="1133286"/>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txBox="1"/>
            <p:nvPr/>
          </p:nvSpPr>
          <p:spPr>
            <a:xfrm>
              <a:off x="33193" y="33193"/>
              <a:ext cx="6097454" cy="10669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0" i="0" lang="en-US" sz="2100" u="none" cap="none" strike="noStrike">
                  <a:solidFill>
                    <a:schemeClr val="lt1"/>
                  </a:solidFill>
                  <a:latin typeface="Century Gothic"/>
                  <a:ea typeface="Century Gothic"/>
                  <a:cs typeface="Century Gothic"/>
                  <a:sym typeface="Century Gothic"/>
                </a:rPr>
                <a:t>A customer orders through the app successfully, shares the app to others as it is free application.</a:t>
              </a:r>
              <a:endParaRPr/>
            </a:p>
          </p:txBody>
        </p:sp>
        <p:sp>
          <p:nvSpPr>
            <p:cNvPr id="201" name="Google Shape;201;p5"/>
            <p:cNvSpPr/>
            <p:nvPr/>
          </p:nvSpPr>
          <p:spPr>
            <a:xfrm>
              <a:off x="645914" y="1322167"/>
              <a:ext cx="7320359" cy="1133286"/>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txBox="1"/>
            <p:nvPr/>
          </p:nvSpPr>
          <p:spPr>
            <a:xfrm>
              <a:off x="679107" y="1355360"/>
              <a:ext cx="5871423" cy="10669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0" i="0" lang="en-US" sz="2100" u="none" cap="none" strike="noStrike">
                  <a:solidFill>
                    <a:schemeClr val="lt1"/>
                  </a:solidFill>
                  <a:latin typeface="Century Gothic"/>
                  <a:ea typeface="Century Gothic"/>
                  <a:cs typeface="Century Gothic"/>
                  <a:sym typeface="Century Gothic"/>
                </a:rPr>
                <a:t>We make more profit as we have customers online and offline, and we can give exposure to this small shop through it.</a:t>
              </a:r>
              <a:endParaRPr/>
            </a:p>
          </p:txBody>
        </p:sp>
        <p:sp>
          <p:nvSpPr>
            <p:cNvPr id="203" name="Google Shape;203;p5"/>
            <p:cNvSpPr/>
            <p:nvPr/>
          </p:nvSpPr>
          <p:spPr>
            <a:xfrm>
              <a:off x="1291828" y="2644335"/>
              <a:ext cx="7320359" cy="1133286"/>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txBox="1"/>
            <p:nvPr/>
          </p:nvSpPr>
          <p:spPr>
            <a:xfrm>
              <a:off x="1325021" y="2677528"/>
              <a:ext cx="5871423" cy="10669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entury Gothic"/>
                <a:buNone/>
              </a:pPr>
              <a:r>
                <a:rPr b="0" i="0" lang="en-US" sz="2100" u="none" cap="none" strike="noStrike">
                  <a:solidFill>
                    <a:schemeClr val="lt1"/>
                  </a:solidFill>
                  <a:latin typeface="Century Gothic"/>
                  <a:ea typeface="Century Gothic"/>
                  <a:cs typeface="Century Gothic"/>
                  <a:sym typeface="Century Gothic"/>
                </a:rPr>
                <a:t>The main purpose was to grow the business of Aoka’s shop and as we can see above, we have made it possible.</a:t>
              </a:r>
              <a:endParaRPr/>
            </a:p>
          </p:txBody>
        </p:sp>
        <p:sp>
          <p:nvSpPr>
            <p:cNvPr id="205" name="Google Shape;205;p5"/>
            <p:cNvSpPr/>
            <p:nvPr/>
          </p:nvSpPr>
          <p:spPr>
            <a:xfrm>
              <a:off x="6583723" y="859409"/>
              <a:ext cx="736636" cy="736636"/>
            </a:xfrm>
            <a:prstGeom prst="downArrow">
              <a:avLst>
                <a:gd fmla="val 55000" name="adj1"/>
                <a:gd fmla="val 4500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txBox="1"/>
            <p:nvPr/>
          </p:nvSpPr>
          <p:spPr>
            <a:xfrm>
              <a:off x="6749466" y="859409"/>
              <a:ext cx="405150" cy="554319"/>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3300"/>
                <a:buFont typeface="Century Gothic"/>
                <a:buNone/>
              </a:pPr>
              <a:r>
                <a:t/>
              </a:r>
              <a:endParaRPr b="0" i="0" sz="3300" u="none" cap="none" strike="noStrike">
                <a:solidFill>
                  <a:schemeClr val="lt1"/>
                </a:solidFill>
                <a:latin typeface="Century Gothic"/>
                <a:ea typeface="Century Gothic"/>
                <a:cs typeface="Century Gothic"/>
                <a:sym typeface="Century Gothic"/>
              </a:endParaRPr>
            </a:p>
          </p:txBody>
        </p:sp>
        <p:sp>
          <p:nvSpPr>
            <p:cNvPr id="207" name="Google Shape;207;p5"/>
            <p:cNvSpPr/>
            <p:nvPr/>
          </p:nvSpPr>
          <p:spPr>
            <a:xfrm>
              <a:off x="7229637" y="2174021"/>
              <a:ext cx="736636" cy="736636"/>
            </a:xfrm>
            <a:prstGeom prst="downArrow">
              <a:avLst>
                <a:gd fmla="val 55000" name="adj1"/>
                <a:gd fmla="val 4500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txBox="1"/>
            <p:nvPr/>
          </p:nvSpPr>
          <p:spPr>
            <a:xfrm>
              <a:off x="7395380" y="2174021"/>
              <a:ext cx="405150" cy="554319"/>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3300"/>
                <a:buFont typeface="Century Gothic"/>
                <a:buNone/>
              </a:pPr>
              <a:r>
                <a:t/>
              </a:r>
              <a:endParaRPr b="0" i="0" sz="3300" u="none" cap="none" strike="noStrike">
                <a:solidFill>
                  <a:schemeClr val="lt1"/>
                </a:solidFill>
                <a:latin typeface="Century Gothic"/>
                <a:ea typeface="Century Gothic"/>
                <a:cs typeface="Century Gothic"/>
                <a:sym typeface="Century Gothic"/>
              </a:endParaRPr>
            </a:p>
          </p:txBody>
        </p:sp>
      </p:grpSp>
    </p:spTree>
  </p:cSld>
  <p:clrMapOvr>
    <a:masterClrMapping/>
  </p:clrMapOvr>
  <mc:AlternateContent>
    <mc:Choice Requires="p14">
      <p:transition spd="slow" p14:dur="1300">
        <p14:pan dir="u"/>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1799503" y="509155"/>
            <a:ext cx="9705110" cy="139584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SNAP SHOT : edit categories for admin</a:t>
            </a:r>
            <a:endParaRPr/>
          </a:p>
        </p:txBody>
      </p:sp>
      <p:pic>
        <p:nvPicPr>
          <p:cNvPr id="520" name="Google Shape;520;p41"/>
          <p:cNvPicPr preferRelativeResize="0"/>
          <p:nvPr>
            <p:ph idx="1" type="body"/>
          </p:nvPr>
        </p:nvPicPr>
        <p:blipFill rotWithShape="1">
          <a:blip r:embed="rId3">
            <a:alphaModFix/>
          </a:blip>
          <a:srcRect b="0" l="0" r="0" t="0"/>
          <a:stretch/>
        </p:blipFill>
        <p:spPr>
          <a:xfrm>
            <a:off x="1402773" y="1641764"/>
            <a:ext cx="9705110" cy="47070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CONCLUTION</a:t>
            </a:r>
            <a:endParaRPr/>
          </a:p>
        </p:txBody>
      </p:sp>
      <p:sp>
        <p:nvSpPr>
          <p:cNvPr id="526" name="Google Shape;526;p4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800"/>
              <a:buChar char="🠶"/>
            </a:pPr>
            <a:r>
              <a:rPr lang="en-US"/>
              <a:t>From the inception of the Internet and e-commerce, the possibilities have become endless for both businesses and consumers. Creating more opportunities for profit and advancements for businesses, while creating more options for consumers. </a:t>
            </a:r>
            <a:endParaRPr/>
          </a:p>
          <a:p>
            <a:pPr indent="0" lvl="0" marL="0" rtl="0" algn="l">
              <a:spcBef>
                <a:spcPts val="1000"/>
              </a:spcBef>
              <a:spcAft>
                <a:spcPts val="0"/>
              </a:spcAft>
              <a:buSzPts val="1800"/>
              <a:buNone/>
            </a:pPr>
            <a:r>
              <a:t/>
            </a:r>
            <a:endParaRPr/>
          </a:p>
          <a:p>
            <a:pPr indent="-342900" lvl="0" marL="342900" rtl="0" algn="l">
              <a:spcBef>
                <a:spcPts val="1000"/>
              </a:spcBef>
              <a:spcAft>
                <a:spcPts val="0"/>
              </a:spcAft>
              <a:buSzPts val="1800"/>
              <a:buChar char="🠶"/>
            </a:pPr>
            <a:r>
              <a:rPr lang="en-US"/>
              <a:t> However, just like anything else, e-commerce has its disadvantages including consumer uncertainties, but nothing that cannot be resolved or avoided by good decision-making and business practices. </a:t>
            </a:r>
            <a:endParaRPr/>
          </a:p>
          <a:p>
            <a:pPr indent="0" lvl="0" marL="0" rtl="0" algn="l">
              <a:spcBef>
                <a:spcPts val="1000"/>
              </a:spcBef>
              <a:spcAft>
                <a:spcPts val="0"/>
              </a:spcAft>
              <a:buSzPts val="1800"/>
              <a:buNone/>
            </a:pPr>
            <a:r>
              <a:t/>
            </a:r>
            <a:endParaRPr/>
          </a:p>
          <a:p>
            <a:pPr indent="-342900" lvl="0" marL="342900" rtl="0" algn="l">
              <a:spcBef>
                <a:spcPts val="1000"/>
              </a:spcBef>
              <a:spcAft>
                <a:spcPts val="0"/>
              </a:spcAft>
              <a:buSzPts val="1800"/>
              <a:buChar char="🠶"/>
            </a:pPr>
            <a:r>
              <a:rPr lang="en-US"/>
              <a:t> By creating this application, we create such opportunities for Aokas Food Shop and through this application the customers can buy groceries, food, drinks very easily without any hassle.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FUTURE WORK</a:t>
            </a:r>
            <a:endParaRPr/>
          </a:p>
        </p:txBody>
      </p:sp>
      <p:sp>
        <p:nvSpPr>
          <p:cNvPr id="532" name="Google Shape;532;p4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en-US" sz="1800">
                <a:solidFill>
                  <a:schemeClr val="lt1"/>
                </a:solidFill>
                <a:latin typeface="Times New Roman"/>
                <a:ea typeface="Times New Roman"/>
                <a:cs typeface="Times New Roman"/>
                <a:sym typeface="Times New Roman"/>
              </a:rPr>
              <a:t>We will optimize the application more and more as time passes so its performance is best.</a:t>
            </a:r>
            <a:endParaRPr sz="1800">
              <a:solidFill>
                <a:schemeClr val="lt1"/>
              </a:solidFill>
              <a:latin typeface="Calibri"/>
              <a:ea typeface="Calibri"/>
              <a:cs typeface="Calibri"/>
              <a:sym typeface="Calibri"/>
            </a:endParaRPr>
          </a:p>
          <a:p>
            <a:pPr indent="-342900" lvl="0" marL="342900" rtl="0" algn="l">
              <a:spcBef>
                <a:spcPts val="1000"/>
              </a:spcBef>
              <a:spcAft>
                <a:spcPts val="0"/>
              </a:spcAft>
              <a:buSzPts val="1800"/>
              <a:buChar char="🠶"/>
            </a:pPr>
            <a:r>
              <a:rPr lang="en-US" sz="1800">
                <a:solidFill>
                  <a:schemeClr val="lt1"/>
                </a:solidFill>
                <a:latin typeface="Times New Roman"/>
                <a:ea typeface="Times New Roman"/>
                <a:cs typeface="Times New Roman"/>
                <a:sym typeface="Times New Roman"/>
              </a:rPr>
              <a:t>There will be an option for online payment.</a:t>
            </a:r>
            <a:endParaRPr sz="1800">
              <a:solidFill>
                <a:schemeClr val="lt1"/>
              </a:solidFill>
              <a:latin typeface="Calibri"/>
              <a:ea typeface="Calibri"/>
              <a:cs typeface="Calibri"/>
              <a:sym typeface="Calibri"/>
            </a:endParaRPr>
          </a:p>
          <a:p>
            <a:pPr indent="-228600" lvl="0" marL="342900" rtl="0" algn="l">
              <a:spcBef>
                <a:spcPts val="1000"/>
              </a:spcBef>
              <a:spcAft>
                <a:spcPts val="0"/>
              </a:spcAft>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EFEFE"/>
              </a:buClr>
              <a:buSzPts val="3600"/>
              <a:buFont typeface="Century Gothic"/>
              <a:buNone/>
            </a:pPr>
            <a:r>
              <a:rPr lang="en-US"/>
              <a:t>BIBLIOGRAPHY</a:t>
            </a:r>
            <a:endParaRPr/>
          </a:p>
        </p:txBody>
      </p:sp>
      <p:sp>
        <p:nvSpPr>
          <p:cNvPr id="538" name="Google Shape;538;p4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lang="en-US"/>
              <a:t>Books </a:t>
            </a:r>
            <a:endParaRPr/>
          </a:p>
          <a:p>
            <a:pPr indent="-342900" lvl="0" marL="342900" rtl="0" algn="l">
              <a:spcBef>
                <a:spcPts val="1000"/>
              </a:spcBef>
              <a:spcAft>
                <a:spcPts val="0"/>
              </a:spcAft>
              <a:buSzPct val="100000"/>
              <a:buChar char="🠶"/>
            </a:pPr>
            <a:r>
              <a:rPr lang="en-US"/>
              <a:t>The Complete Reference-Seventh Edition, Herbert Schildt, Tata McGraw Hill Publications </a:t>
            </a:r>
            <a:endParaRPr/>
          </a:p>
          <a:p>
            <a:pPr indent="-342900" lvl="0" marL="342900" rtl="0" algn="l">
              <a:spcBef>
                <a:spcPts val="1000"/>
              </a:spcBef>
              <a:spcAft>
                <a:spcPts val="0"/>
              </a:spcAft>
              <a:buSzPct val="100000"/>
              <a:buChar char="🠶"/>
            </a:pPr>
            <a:r>
              <a:rPr lang="en-US"/>
              <a:t>Programming with Java, E Balagurusamy, Tata McGraw Hill Publications </a:t>
            </a:r>
            <a:endParaRPr/>
          </a:p>
          <a:p>
            <a:pPr indent="-342900" lvl="0" marL="342900" rtl="0" algn="l">
              <a:spcBef>
                <a:spcPts val="1000"/>
              </a:spcBef>
              <a:spcAft>
                <a:spcPts val="0"/>
              </a:spcAft>
              <a:buSzPct val="100000"/>
              <a:buChar char="🠶"/>
            </a:pPr>
            <a:r>
              <a:rPr lang="en-US"/>
              <a:t>The Complete Reference, Steven Holzner, McGraw-Hill Osborne ISBN-13: 978- 0071508544 </a:t>
            </a:r>
            <a:endParaRPr/>
          </a:p>
          <a:p>
            <a:pPr indent="-342900" lvl="0" marL="342900" rtl="0" algn="l">
              <a:spcBef>
                <a:spcPts val="1000"/>
              </a:spcBef>
              <a:spcAft>
                <a:spcPts val="0"/>
              </a:spcAft>
              <a:buSzPct val="100000"/>
              <a:buChar char="🠶"/>
            </a:pPr>
            <a:r>
              <a:rPr lang="en-US"/>
              <a:t>Head First PHP &amp; MySQL, Lynn Beighley, Michael Morrison, O'reilly Media</a:t>
            </a:r>
            <a:endParaRPr/>
          </a:p>
          <a:p>
            <a:pPr indent="-237172" lvl="0" marL="342900" rtl="0" algn="l">
              <a:spcBef>
                <a:spcPts val="1000"/>
              </a:spcBef>
              <a:spcAft>
                <a:spcPts val="0"/>
              </a:spcAft>
              <a:buSzPct val="100000"/>
              <a:buNone/>
            </a:pPr>
            <a:r>
              <a:t/>
            </a:r>
            <a:endParaRPr/>
          </a:p>
          <a:p>
            <a:pPr indent="-342900" lvl="0" marL="342900" rtl="0" algn="l">
              <a:spcBef>
                <a:spcPts val="1000"/>
              </a:spcBef>
              <a:spcAft>
                <a:spcPts val="0"/>
              </a:spcAft>
              <a:buSzPct val="100000"/>
              <a:buChar char="🠶"/>
            </a:pPr>
            <a:r>
              <a:rPr lang="en-US"/>
              <a:t>Websites </a:t>
            </a:r>
            <a:endParaRPr/>
          </a:p>
          <a:p>
            <a:pPr indent="-342900" lvl="0" marL="342900" rtl="0" algn="l">
              <a:spcBef>
                <a:spcPts val="1000"/>
              </a:spcBef>
              <a:spcAft>
                <a:spcPts val="0"/>
              </a:spcAft>
              <a:buSzPct val="100000"/>
              <a:buChar char="🠶"/>
            </a:pPr>
            <a:r>
              <a:rPr lang="en-US"/>
              <a:t>https://www.amazon.in/ </a:t>
            </a:r>
            <a:endParaRPr/>
          </a:p>
          <a:p>
            <a:pPr indent="-342900" lvl="0" marL="342900" rtl="0" algn="l">
              <a:spcBef>
                <a:spcPts val="1000"/>
              </a:spcBef>
              <a:spcAft>
                <a:spcPts val="0"/>
              </a:spcAft>
              <a:buSzPct val="100000"/>
              <a:buChar char="🠶"/>
            </a:pPr>
            <a:r>
              <a:rPr lang="en-US"/>
              <a:t>https://www.bigbasket.com/ </a:t>
            </a:r>
            <a:endParaRPr/>
          </a:p>
          <a:p>
            <a:pPr indent="-342900" lvl="0" marL="342900" rtl="0" algn="l">
              <a:spcBef>
                <a:spcPts val="1000"/>
              </a:spcBef>
              <a:spcAft>
                <a:spcPts val="0"/>
              </a:spcAft>
              <a:buSzPct val="100000"/>
              <a:buChar char="🠶"/>
            </a:pPr>
            <a:r>
              <a:rPr lang="en-US"/>
              <a:t>https://www.swiggy.com/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EFEFE"/>
              </a:buClr>
              <a:buSzPts val="4800"/>
              <a:buFont typeface="Century Gothic"/>
              <a:buNone/>
            </a:pPr>
            <a:r>
              <a:rPr lang="en-US"/>
              <a:t>Thank you for listening,</a:t>
            </a:r>
            <a:br>
              <a:rPr lang="en-US"/>
            </a:br>
            <a:r>
              <a:rPr lang="en-US"/>
              <a:t>we hope you liked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Project Scope</a:t>
            </a:r>
            <a:endParaRPr/>
          </a:p>
        </p:txBody>
      </p:sp>
      <p:grpSp>
        <p:nvGrpSpPr>
          <p:cNvPr id="214" name="Google Shape;214;p6"/>
          <p:cNvGrpSpPr/>
          <p:nvPr/>
        </p:nvGrpSpPr>
        <p:grpSpPr>
          <a:xfrm>
            <a:off x="3463910" y="2135507"/>
            <a:ext cx="7166002" cy="3773806"/>
            <a:chOff x="874698" y="1907"/>
            <a:chExt cx="7166002" cy="3773806"/>
          </a:xfrm>
        </p:grpSpPr>
        <p:sp>
          <p:nvSpPr>
            <p:cNvPr id="215" name="Google Shape;215;p6"/>
            <p:cNvSpPr/>
            <p:nvPr/>
          </p:nvSpPr>
          <p:spPr>
            <a:xfrm>
              <a:off x="3832685" y="1907"/>
              <a:ext cx="4146463" cy="1684684"/>
            </a:xfrm>
            <a:prstGeom prst="rightArrow">
              <a:avLst>
                <a:gd fmla="val 75000" name="adj1"/>
                <a:gd fmla="val 5000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txBox="1"/>
            <p:nvPr/>
          </p:nvSpPr>
          <p:spPr>
            <a:xfrm>
              <a:off x="3832685" y="212493"/>
              <a:ext cx="3514707" cy="1263513"/>
            </a:xfrm>
            <a:prstGeom prst="rect">
              <a:avLst/>
            </a:prstGeom>
            <a:noFill/>
            <a:ln>
              <a:noFill/>
            </a:ln>
          </p:spPr>
          <p:txBody>
            <a:bodyPr anchorCtr="0" anchor="t" bIns="13950" lIns="13950" spcFirstLastPara="1" rIns="13950" wrap="square" tIns="13950">
              <a:noAutofit/>
            </a:bodyPr>
            <a:lstStyle/>
            <a:p>
              <a:pPr indent="-228600" lvl="1" marL="228600" marR="0" rtl="0" algn="l">
                <a:lnSpc>
                  <a:spcPct val="90000"/>
                </a:lnSpc>
                <a:spcBef>
                  <a:spcPts val="0"/>
                </a:spcBef>
                <a:spcAft>
                  <a:spcPts val="0"/>
                </a:spcAft>
                <a:buClr>
                  <a:schemeClr val="lt1"/>
                </a:buClr>
                <a:buSzPts val="2200"/>
                <a:buFont typeface="Century Gothic"/>
                <a:buChar char="•"/>
              </a:pPr>
              <a:r>
                <a:rPr b="0" i="0" lang="en-US" sz="2200" u="none" cap="none" strike="noStrike">
                  <a:solidFill>
                    <a:schemeClr val="lt1"/>
                  </a:solidFill>
                  <a:latin typeface="Century Gothic"/>
                  <a:ea typeface="Century Gothic"/>
                  <a:cs typeface="Century Gothic"/>
                  <a:sym typeface="Century Gothic"/>
                </a:rPr>
                <a:t>We will serve the particular area in which the shop is.(15-20 miles)</a:t>
              </a:r>
              <a:endParaRPr/>
            </a:p>
          </p:txBody>
        </p:sp>
        <p:sp>
          <p:nvSpPr>
            <p:cNvPr id="217" name="Google Shape;217;p6"/>
            <p:cNvSpPr/>
            <p:nvPr/>
          </p:nvSpPr>
          <p:spPr>
            <a:xfrm>
              <a:off x="936250" y="1907"/>
              <a:ext cx="2896435" cy="1684684"/>
            </a:xfrm>
            <a:prstGeom prst="roundRect">
              <a:avLst>
                <a:gd fmla="val 16667"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txBox="1"/>
            <p:nvPr/>
          </p:nvSpPr>
          <p:spPr>
            <a:xfrm>
              <a:off x="1018489" y="84146"/>
              <a:ext cx="2731957" cy="1520206"/>
            </a:xfrm>
            <a:prstGeom prst="rect">
              <a:avLst/>
            </a:prstGeom>
            <a:noFill/>
            <a:ln>
              <a:noFill/>
            </a:ln>
          </p:spPr>
          <p:txBody>
            <a:bodyPr anchorCtr="0" anchor="ctr" bIns="68575" lIns="137150" spcFirstLastPara="1" rIns="137150" wrap="square" tIns="68575">
              <a:noAutofit/>
            </a:bodyPr>
            <a:lstStyle/>
            <a:p>
              <a:pPr indent="0" lvl="0" marL="0" marR="0" rtl="0" algn="ctr">
                <a:lnSpc>
                  <a:spcPct val="90000"/>
                </a:lnSpc>
                <a:spcBef>
                  <a:spcPts val="0"/>
                </a:spcBef>
                <a:spcAft>
                  <a:spcPts val="0"/>
                </a:spcAft>
                <a:buClr>
                  <a:schemeClr val="lt1"/>
                </a:buClr>
                <a:buSzPts val="3600"/>
                <a:buFont typeface="Century Gothic"/>
                <a:buNone/>
              </a:pPr>
              <a:r>
                <a:rPr b="0" i="0" lang="en-US" sz="3600" u="none" cap="none" strike="noStrike">
                  <a:solidFill>
                    <a:schemeClr val="lt1"/>
                  </a:solidFill>
                  <a:latin typeface="Century Gothic"/>
                  <a:ea typeface="Century Gothic"/>
                  <a:cs typeface="Century Gothic"/>
                  <a:sym typeface="Century Gothic"/>
                </a:rPr>
                <a:t>Limited Scope</a:t>
              </a:r>
              <a:endParaRPr/>
            </a:p>
          </p:txBody>
        </p:sp>
        <p:sp>
          <p:nvSpPr>
            <p:cNvPr id="219" name="Google Shape;219;p6"/>
            <p:cNvSpPr/>
            <p:nvPr/>
          </p:nvSpPr>
          <p:spPr>
            <a:xfrm>
              <a:off x="3753552" y="1985761"/>
              <a:ext cx="4287148" cy="1747912"/>
            </a:xfrm>
            <a:prstGeom prst="rightArrow">
              <a:avLst>
                <a:gd fmla="val 75000" name="adj1"/>
                <a:gd fmla="val 50000" name="adj2"/>
              </a:avLst>
            </a:prstGeom>
            <a:solidFill>
              <a:srgbClr val="F1CCF2">
                <a:alpha val="89803"/>
              </a:srgbClr>
            </a:solidFill>
            <a:ln cap="rnd" cmpd="sng" w="15875">
              <a:solidFill>
                <a:srgbClr val="F1CCF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txBox="1"/>
            <p:nvPr/>
          </p:nvSpPr>
          <p:spPr>
            <a:xfrm>
              <a:off x="3753552" y="2204250"/>
              <a:ext cx="3631681" cy="1310934"/>
            </a:xfrm>
            <a:prstGeom prst="rect">
              <a:avLst/>
            </a:prstGeom>
            <a:noFill/>
            <a:ln>
              <a:noFill/>
            </a:ln>
          </p:spPr>
          <p:txBody>
            <a:bodyPr anchorCtr="0" anchor="t" bIns="13950" lIns="13950" spcFirstLastPara="1" rIns="13950" wrap="square" tIns="13950">
              <a:noAutofit/>
            </a:bodyPr>
            <a:lstStyle/>
            <a:p>
              <a:pPr indent="-228600" lvl="1" marL="228600" marR="0" rtl="0" algn="l">
                <a:lnSpc>
                  <a:spcPct val="90000"/>
                </a:lnSpc>
                <a:spcBef>
                  <a:spcPts val="0"/>
                </a:spcBef>
                <a:spcAft>
                  <a:spcPts val="0"/>
                </a:spcAft>
                <a:buClr>
                  <a:schemeClr val="lt1"/>
                </a:buClr>
                <a:buSzPts val="2200"/>
                <a:buFont typeface="Century Gothic"/>
                <a:buChar char="•"/>
              </a:pPr>
              <a:r>
                <a:rPr b="0" i="0" lang="en-US" sz="2200" u="none" cap="none" strike="noStrike">
                  <a:solidFill>
                    <a:schemeClr val="lt1"/>
                  </a:solidFill>
                  <a:latin typeface="Century Gothic"/>
                  <a:ea typeface="Century Gothic"/>
                  <a:cs typeface="Century Gothic"/>
                  <a:sym typeface="Century Gothic"/>
                </a:rPr>
                <a:t>As Internet users increase day by day, scope of success increases.</a:t>
              </a:r>
              <a:endParaRPr/>
            </a:p>
          </p:txBody>
        </p:sp>
        <p:sp>
          <p:nvSpPr>
            <p:cNvPr id="221" name="Google Shape;221;p6"/>
            <p:cNvSpPr/>
            <p:nvPr/>
          </p:nvSpPr>
          <p:spPr>
            <a:xfrm>
              <a:off x="874698" y="1943720"/>
              <a:ext cx="2878853" cy="1831993"/>
            </a:xfrm>
            <a:prstGeom prst="roundRect">
              <a:avLst>
                <a:gd fmla="val 16667"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txBox="1"/>
            <p:nvPr/>
          </p:nvSpPr>
          <p:spPr>
            <a:xfrm>
              <a:off x="964129" y="2033151"/>
              <a:ext cx="2699991" cy="1653131"/>
            </a:xfrm>
            <a:prstGeom prst="rect">
              <a:avLst/>
            </a:prstGeom>
            <a:noFill/>
            <a:ln>
              <a:noFill/>
            </a:ln>
          </p:spPr>
          <p:txBody>
            <a:bodyPr anchorCtr="0" anchor="ctr" bIns="68575" lIns="137150" spcFirstLastPara="1" rIns="137150" wrap="square" tIns="68575">
              <a:noAutofit/>
            </a:bodyPr>
            <a:lstStyle/>
            <a:p>
              <a:pPr indent="0" lvl="0" marL="0" marR="0" rtl="0" algn="ctr">
                <a:lnSpc>
                  <a:spcPct val="90000"/>
                </a:lnSpc>
                <a:spcBef>
                  <a:spcPts val="0"/>
                </a:spcBef>
                <a:spcAft>
                  <a:spcPts val="0"/>
                </a:spcAft>
                <a:buClr>
                  <a:schemeClr val="lt1"/>
                </a:buClr>
                <a:buSzPts val="3600"/>
                <a:buFont typeface="Century Gothic"/>
                <a:buNone/>
              </a:pPr>
              <a:r>
                <a:rPr b="0" i="0" lang="en-US" sz="3600" u="none" cap="none" strike="noStrike">
                  <a:solidFill>
                    <a:schemeClr val="lt1"/>
                  </a:solidFill>
                  <a:latin typeface="Century Gothic"/>
                  <a:ea typeface="Century Gothic"/>
                  <a:cs typeface="Century Gothic"/>
                  <a:sym typeface="Century Gothic"/>
                </a:rPr>
                <a:t>Expanded Scope</a:t>
              </a:r>
              <a:endParaRPr b="0" i="0" sz="3600" u="none" cap="none" strike="noStrike">
                <a:solidFill>
                  <a:schemeClr val="lt1"/>
                </a:solidFill>
                <a:latin typeface="Century Gothic"/>
                <a:ea typeface="Century Gothic"/>
                <a:cs typeface="Century Gothic"/>
                <a:sym typeface="Century Gothic"/>
              </a:endParaRPr>
            </a:p>
          </p:txBody>
        </p:sp>
      </p:grpSp>
    </p:spTree>
  </p:cSld>
  <p:clrMapOvr>
    <a:masterClrMapping/>
  </p:clrMapOvr>
  <mc:AlternateContent>
    <mc:Choice Requires="p14">
      <p:transition spd="slow" p14:dur="1300">
        <p14:pan dir="u"/>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Hardware Requirements </a:t>
            </a:r>
            <a:endParaRPr/>
          </a:p>
        </p:txBody>
      </p:sp>
      <p:grpSp>
        <p:nvGrpSpPr>
          <p:cNvPr id="228" name="Google Shape;228;p7"/>
          <p:cNvGrpSpPr/>
          <p:nvPr/>
        </p:nvGrpSpPr>
        <p:grpSpPr>
          <a:xfrm>
            <a:off x="4266291" y="2135561"/>
            <a:ext cx="5561241" cy="3773699"/>
            <a:chOff x="1677079" y="1961"/>
            <a:chExt cx="5561241" cy="3773699"/>
          </a:xfrm>
        </p:grpSpPr>
        <p:sp>
          <p:nvSpPr>
            <p:cNvPr id="229" name="Google Shape;229;p7"/>
            <p:cNvSpPr/>
            <p:nvPr/>
          </p:nvSpPr>
          <p:spPr>
            <a:xfrm>
              <a:off x="1677079" y="1961"/>
              <a:ext cx="1588926" cy="794463"/>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txBox="1"/>
            <p:nvPr/>
          </p:nvSpPr>
          <p:spPr>
            <a:xfrm>
              <a:off x="1700348" y="25230"/>
              <a:ext cx="1542388" cy="747925"/>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Client Side(Pc)</a:t>
              </a:r>
              <a:endParaRPr/>
            </a:p>
          </p:txBody>
        </p:sp>
        <p:sp>
          <p:nvSpPr>
            <p:cNvPr id="231" name="Google Shape;231;p7"/>
            <p:cNvSpPr/>
            <p:nvPr/>
          </p:nvSpPr>
          <p:spPr>
            <a:xfrm>
              <a:off x="1835971" y="796424"/>
              <a:ext cx="158892" cy="595847"/>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32" name="Google Shape;232;p7"/>
            <p:cNvSpPr/>
            <p:nvPr/>
          </p:nvSpPr>
          <p:spPr>
            <a:xfrm>
              <a:off x="1994864" y="995039"/>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txBox="1"/>
            <p:nvPr/>
          </p:nvSpPr>
          <p:spPr>
            <a:xfrm>
              <a:off x="2018133" y="1018308"/>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2 core processor, 1.6 GHz or higher</a:t>
              </a:r>
              <a:endParaRPr/>
            </a:p>
          </p:txBody>
        </p:sp>
        <p:sp>
          <p:nvSpPr>
            <p:cNvPr id="234" name="Google Shape;234;p7"/>
            <p:cNvSpPr/>
            <p:nvPr/>
          </p:nvSpPr>
          <p:spPr>
            <a:xfrm>
              <a:off x="1835971" y="796424"/>
              <a:ext cx="158892" cy="1588926"/>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35" name="Google Shape;235;p7"/>
            <p:cNvSpPr/>
            <p:nvPr/>
          </p:nvSpPr>
          <p:spPr>
            <a:xfrm>
              <a:off x="1994864" y="1988118"/>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txBox="1"/>
            <p:nvPr/>
          </p:nvSpPr>
          <p:spPr>
            <a:xfrm>
              <a:off x="2018133" y="2011387"/>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2 GB RAM</a:t>
              </a:r>
              <a:endParaRPr/>
            </a:p>
          </p:txBody>
        </p:sp>
        <p:sp>
          <p:nvSpPr>
            <p:cNvPr id="237" name="Google Shape;237;p7"/>
            <p:cNvSpPr/>
            <p:nvPr/>
          </p:nvSpPr>
          <p:spPr>
            <a:xfrm>
              <a:off x="1835971" y="796424"/>
              <a:ext cx="158892" cy="2582005"/>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38" name="Google Shape;238;p7"/>
            <p:cNvSpPr/>
            <p:nvPr/>
          </p:nvSpPr>
          <p:spPr>
            <a:xfrm>
              <a:off x="1994864" y="2981197"/>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txBox="1"/>
            <p:nvPr/>
          </p:nvSpPr>
          <p:spPr>
            <a:xfrm>
              <a:off x="2018133" y="3004466"/>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500 MB free space is recommended</a:t>
              </a:r>
              <a:endParaRPr b="0" i="0" sz="1200" u="none" cap="none" strike="noStrike">
                <a:solidFill>
                  <a:schemeClr val="lt1"/>
                </a:solidFill>
                <a:latin typeface="Century Gothic"/>
                <a:ea typeface="Century Gothic"/>
                <a:cs typeface="Century Gothic"/>
                <a:sym typeface="Century Gothic"/>
              </a:endParaRPr>
            </a:p>
          </p:txBody>
        </p:sp>
        <p:sp>
          <p:nvSpPr>
            <p:cNvPr id="240" name="Google Shape;240;p7"/>
            <p:cNvSpPr/>
            <p:nvPr/>
          </p:nvSpPr>
          <p:spPr>
            <a:xfrm>
              <a:off x="3663236" y="1961"/>
              <a:ext cx="1588926" cy="794463"/>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txBox="1"/>
            <p:nvPr/>
          </p:nvSpPr>
          <p:spPr>
            <a:xfrm>
              <a:off x="3686505" y="25230"/>
              <a:ext cx="1542388" cy="747925"/>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Client Side(Mobile)</a:t>
              </a:r>
              <a:endParaRPr/>
            </a:p>
          </p:txBody>
        </p:sp>
        <p:sp>
          <p:nvSpPr>
            <p:cNvPr id="242" name="Google Shape;242;p7"/>
            <p:cNvSpPr/>
            <p:nvPr/>
          </p:nvSpPr>
          <p:spPr>
            <a:xfrm>
              <a:off x="3822129" y="796424"/>
              <a:ext cx="158892" cy="595847"/>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43" name="Google Shape;243;p7"/>
            <p:cNvSpPr/>
            <p:nvPr/>
          </p:nvSpPr>
          <p:spPr>
            <a:xfrm>
              <a:off x="3981022" y="995039"/>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txBox="1"/>
            <p:nvPr/>
          </p:nvSpPr>
          <p:spPr>
            <a:xfrm>
              <a:off x="4004291" y="1018308"/>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Android 7 or above</a:t>
              </a:r>
              <a:endParaRPr/>
            </a:p>
          </p:txBody>
        </p:sp>
        <p:sp>
          <p:nvSpPr>
            <p:cNvPr id="245" name="Google Shape;245;p7"/>
            <p:cNvSpPr/>
            <p:nvPr/>
          </p:nvSpPr>
          <p:spPr>
            <a:xfrm>
              <a:off x="5649394" y="1961"/>
              <a:ext cx="1588926" cy="794463"/>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txBox="1"/>
            <p:nvPr/>
          </p:nvSpPr>
          <p:spPr>
            <a:xfrm>
              <a:off x="5672663" y="25230"/>
              <a:ext cx="1542388" cy="747925"/>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lt1"/>
                </a:buClr>
                <a:buSzPts val="1900"/>
                <a:buFont typeface="Century Gothic"/>
                <a:buNone/>
              </a:pPr>
              <a:r>
                <a:rPr b="0" i="0" lang="en-US" sz="1900" u="none" cap="none" strike="noStrike">
                  <a:solidFill>
                    <a:schemeClr val="lt1"/>
                  </a:solidFill>
                  <a:latin typeface="Century Gothic"/>
                  <a:ea typeface="Century Gothic"/>
                  <a:cs typeface="Century Gothic"/>
                  <a:sym typeface="Century Gothic"/>
                </a:rPr>
                <a:t>Server Side</a:t>
              </a:r>
              <a:endParaRPr/>
            </a:p>
          </p:txBody>
        </p:sp>
        <p:sp>
          <p:nvSpPr>
            <p:cNvPr id="247" name="Google Shape;247;p7"/>
            <p:cNvSpPr/>
            <p:nvPr/>
          </p:nvSpPr>
          <p:spPr>
            <a:xfrm>
              <a:off x="5808287" y="796424"/>
              <a:ext cx="158892" cy="595847"/>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48" name="Google Shape;248;p7"/>
            <p:cNvSpPr/>
            <p:nvPr/>
          </p:nvSpPr>
          <p:spPr>
            <a:xfrm>
              <a:off x="5967179" y="995039"/>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txBox="1"/>
            <p:nvPr/>
          </p:nvSpPr>
          <p:spPr>
            <a:xfrm>
              <a:off x="5990448" y="1018308"/>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2 core processor, 1.6 GHz or higher</a:t>
              </a:r>
              <a:endParaRPr/>
            </a:p>
          </p:txBody>
        </p:sp>
        <p:sp>
          <p:nvSpPr>
            <p:cNvPr id="250" name="Google Shape;250;p7"/>
            <p:cNvSpPr/>
            <p:nvPr/>
          </p:nvSpPr>
          <p:spPr>
            <a:xfrm>
              <a:off x="5808287" y="796424"/>
              <a:ext cx="158892" cy="1588926"/>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51" name="Google Shape;251;p7"/>
            <p:cNvSpPr/>
            <p:nvPr/>
          </p:nvSpPr>
          <p:spPr>
            <a:xfrm>
              <a:off x="5967179" y="1988118"/>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txBox="1"/>
            <p:nvPr/>
          </p:nvSpPr>
          <p:spPr>
            <a:xfrm>
              <a:off x="5990448" y="2011387"/>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4 GB RAM</a:t>
              </a:r>
              <a:endParaRPr/>
            </a:p>
          </p:txBody>
        </p:sp>
        <p:sp>
          <p:nvSpPr>
            <p:cNvPr id="253" name="Google Shape;253;p7"/>
            <p:cNvSpPr/>
            <p:nvPr/>
          </p:nvSpPr>
          <p:spPr>
            <a:xfrm>
              <a:off x="5808287" y="796424"/>
              <a:ext cx="158892" cy="2582005"/>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54" name="Google Shape;254;p7"/>
            <p:cNvSpPr/>
            <p:nvPr/>
          </p:nvSpPr>
          <p:spPr>
            <a:xfrm>
              <a:off x="5967179" y="2981197"/>
              <a:ext cx="1271141" cy="794463"/>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txBox="1"/>
            <p:nvPr/>
          </p:nvSpPr>
          <p:spPr>
            <a:xfrm>
              <a:off x="5990448" y="3004466"/>
              <a:ext cx="1224603" cy="747925"/>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100 GB HDD Storage</a:t>
              </a:r>
              <a:endParaRPr/>
            </a:p>
          </p:txBody>
        </p:sp>
      </p:grpSp>
    </p:spTree>
  </p:cSld>
  <p:clrMapOvr>
    <a:masterClrMapping/>
  </p:clrMapOvr>
  <p:transition spd="slow" p14:dur="1600">
    <p:blinds dir="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Technology Used</a:t>
            </a:r>
            <a:endParaRPr/>
          </a:p>
        </p:txBody>
      </p:sp>
      <p:grpSp>
        <p:nvGrpSpPr>
          <p:cNvPr id="261" name="Google Shape;261;p8"/>
          <p:cNvGrpSpPr/>
          <p:nvPr/>
        </p:nvGrpSpPr>
        <p:grpSpPr>
          <a:xfrm>
            <a:off x="3272667" y="2135288"/>
            <a:ext cx="7548488" cy="3774244"/>
            <a:chOff x="683455" y="1688"/>
            <a:chExt cx="7548488" cy="3774244"/>
          </a:xfrm>
        </p:grpSpPr>
        <p:sp>
          <p:nvSpPr>
            <p:cNvPr id="262" name="Google Shape;262;p8"/>
            <p:cNvSpPr/>
            <p:nvPr/>
          </p:nvSpPr>
          <p:spPr>
            <a:xfrm>
              <a:off x="683455" y="1688"/>
              <a:ext cx="1258081" cy="629040"/>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txBox="1"/>
            <p:nvPr/>
          </p:nvSpPr>
          <p:spPr>
            <a:xfrm>
              <a:off x="701879" y="20112"/>
              <a:ext cx="1221233"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Operating System</a:t>
              </a:r>
              <a:endParaRPr/>
            </a:p>
          </p:txBody>
        </p:sp>
        <p:sp>
          <p:nvSpPr>
            <p:cNvPr id="264" name="Google Shape;264;p8"/>
            <p:cNvSpPr/>
            <p:nvPr/>
          </p:nvSpPr>
          <p:spPr>
            <a:xfrm>
              <a:off x="809264" y="630729"/>
              <a:ext cx="125808" cy="471780"/>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65" name="Google Shape;265;p8"/>
            <p:cNvSpPr/>
            <p:nvPr/>
          </p:nvSpPr>
          <p:spPr>
            <a:xfrm>
              <a:off x="935072" y="787989"/>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txBox="1"/>
            <p:nvPr/>
          </p:nvSpPr>
          <p:spPr>
            <a:xfrm>
              <a:off x="953496" y="806413"/>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Windows 10</a:t>
              </a:r>
              <a:endParaRPr/>
            </a:p>
          </p:txBody>
        </p:sp>
        <p:sp>
          <p:nvSpPr>
            <p:cNvPr id="267" name="Google Shape;267;p8"/>
            <p:cNvSpPr/>
            <p:nvPr/>
          </p:nvSpPr>
          <p:spPr>
            <a:xfrm>
              <a:off x="2256057" y="1688"/>
              <a:ext cx="1258081" cy="629040"/>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txBox="1"/>
            <p:nvPr/>
          </p:nvSpPr>
          <p:spPr>
            <a:xfrm>
              <a:off x="2274481" y="20112"/>
              <a:ext cx="1221233"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Frontend</a:t>
              </a:r>
              <a:endParaRPr/>
            </a:p>
          </p:txBody>
        </p:sp>
        <p:sp>
          <p:nvSpPr>
            <p:cNvPr id="269" name="Google Shape;269;p8"/>
            <p:cNvSpPr/>
            <p:nvPr/>
          </p:nvSpPr>
          <p:spPr>
            <a:xfrm>
              <a:off x="2381865" y="630729"/>
              <a:ext cx="125808" cy="471780"/>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70" name="Google Shape;270;p8"/>
            <p:cNvSpPr/>
            <p:nvPr/>
          </p:nvSpPr>
          <p:spPr>
            <a:xfrm>
              <a:off x="2507673" y="787989"/>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txBox="1"/>
            <p:nvPr/>
          </p:nvSpPr>
          <p:spPr>
            <a:xfrm>
              <a:off x="2526097" y="806413"/>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HTML</a:t>
              </a:r>
              <a:endParaRPr/>
            </a:p>
          </p:txBody>
        </p:sp>
        <p:sp>
          <p:nvSpPr>
            <p:cNvPr id="272" name="Google Shape;272;p8"/>
            <p:cNvSpPr/>
            <p:nvPr/>
          </p:nvSpPr>
          <p:spPr>
            <a:xfrm>
              <a:off x="2381865" y="630729"/>
              <a:ext cx="125808" cy="1258081"/>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73" name="Google Shape;273;p8"/>
            <p:cNvSpPr/>
            <p:nvPr/>
          </p:nvSpPr>
          <p:spPr>
            <a:xfrm>
              <a:off x="2507673" y="1574290"/>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txBox="1"/>
            <p:nvPr/>
          </p:nvSpPr>
          <p:spPr>
            <a:xfrm>
              <a:off x="2526097" y="1592714"/>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CSS</a:t>
              </a:r>
              <a:endParaRPr/>
            </a:p>
          </p:txBody>
        </p:sp>
        <p:sp>
          <p:nvSpPr>
            <p:cNvPr id="275" name="Google Shape;275;p8"/>
            <p:cNvSpPr/>
            <p:nvPr/>
          </p:nvSpPr>
          <p:spPr>
            <a:xfrm>
              <a:off x="2381865" y="630729"/>
              <a:ext cx="125808" cy="2044382"/>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76" name="Google Shape;276;p8"/>
            <p:cNvSpPr/>
            <p:nvPr/>
          </p:nvSpPr>
          <p:spPr>
            <a:xfrm>
              <a:off x="2507673" y="2360591"/>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txBox="1"/>
            <p:nvPr/>
          </p:nvSpPr>
          <p:spPr>
            <a:xfrm>
              <a:off x="2526097" y="2379015"/>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JavaScript</a:t>
              </a:r>
              <a:endParaRPr/>
            </a:p>
          </p:txBody>
        </p:sp>
        <p:sp>
          <p:nvSpPr>
            <p:cNvPr id="278" name="Google Shape;278;p8"/>
            <p:cNvSpPr/>
            <p:nvPr/>
          </p:nvSpPr>
          <p:spPr>
            <a:xfrm>
              <a:off x="2381865" y="630729"/>
              <a:ext cx="125808" cy="2830683"/>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79" name="Google Shape;279;p8"/>
            <p:cNvSpPr/>
            <p:nvPr/>
          </p:nvSpPr>
          <p:spPr>
            <a:xfrm>
              <a:off x="2507673" y="3146892"/>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nvSpPr>
          <p:spPr>
            <a:xfrm>
              <a:off x="2526097" y="3165316"/>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Android</a:t>
              </a:r>
              <a:endParaRPr/>
            </a:p>
          </p:txBody>
        </p:sp>
        <p:sp>
          <p:nvSpPr>
            <p:cNvPr id="281" name="Google Shape;281;p8"/>
            <p:cNvSpPr/>
            <p:nvPr/>
          </p:nvSpPr>
          <p:spPr>
            <a:xfrm>
              <a:off x="3828659" y="1688"/>
              <a:ext cx="1258081" cy="629040"/>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txBox="1"/>
            <p:nvPr/>
          </p:nvSpPr>
          <p:spPr>
            <a:xfrm>
              <a:off x="3847083" y="20112"/>
              <a:ext cx="1221233"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Backend</a:t>
              </a:r>
              <a:endParaRPr/>
            </a:p>
          </p:txBody>
        </p:sp>
        <p:sp>
          <p:nvSpPr>
            <p:cNvPr id="283" name="Google Shape;283;p8"/>
            <p:cNvSpPr/>
            <p:nvPr/>
          </p:nvSpPr>
          <p:spPr>
            <a:xfrm>
              <a:off x="3954467" y="630729"/>
              <a:ext cx="125808" cy="471780"/>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84" name="Google Shape;284;p8"/>
            <p:cNvSpPr/>
            <p:nvPr/>
          </p:nvSpPr>
          <p:spPr>
            <a:xfrm>
              <a:off x="4080275" y="787989"/>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txBox="1"/>
            <p:nvPr/>
          </p:nvSpPr>
          <p:spPr>
            <a:xfrm>
              <a:off x="4098699" y="806413"/>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PHP</a:t>
              </a:r>
              <a:endParaRPr/>
            </a:p>
          </p:txBody>
        </p:sp>
        <p:sp>
          <p:nvSpPr>
            <p:cNvPr id="286" name="Google Shape;286;p8"/>
            <p:cNvSpPr/>
            <p:nvPr/>
          </p:nvSpPr>
          <p:spPr>
            <a:xfrm>
              <a:off x="3954467" y="630729"/>
              <a:ext cx="125808" cy="1258081"/>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87" name="Google Shape;287;p8"/>
            <p:cNvSpPr/>
            <p:nvPr/>
          </p:nvSpPr>
          <p:spPr>
            <a:xfrm>
              <a:off x="4080275" y="1574290"/>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txBox="1"/>
            <p:nvPr/>
          </p:nvSpPr>
          <p:spPr>
            <a:xfrm>
              <a:off x="4098699" y="1592714"/>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MySQL</a:t>
              </a:r>
              <a:endParaRPr/>
            </a:p>
          </p:txBody>
        </p:sp>
        <p:sp>
          <p:nvSpPr>
            <p:cNvPr id="289" name="Google Shape;289;p8"/>
            <p:cNvSpPr/>
            <p:nvPr/>
          </p:nvSpPr>
          <p:spPr>
            <a:xfrm>
              <a:off x="5401261" y="1688"/>
              <a:ext cx="1258081" cy="629040"/>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txBox="1"/>
            <p:nvPr/>
          </p:nvSpPr>
          <p:spPr>
            <a:xfrm>
              <a:off x="5419685" y="20112"/>
              <a:ext cx="1221233"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Programming Tools</a:t>
              </a:r>
              <a:endParaRPr/>
            </a:p>
          </p:txBody>
        </p:sp>
        <p:sp>
          <p:nvSpPr>
            <p:cNvPr id="291" name="Google Shape;291;p8"/>
            <p:cNvSpPr/>
            <p:nvPr/>
          </p:nvSpPr>
          <p:spPr>
            <a:xfrm>
              <a:off x="5527069" y="630729"/>
              <a:ext cx="125808" cy="471780"/>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92" name="Google Shape;292;p8"/>
            <p:cNvSpPr/>
            <p:nvPr/>
          </p:nvSpPr>
          <p:spPr>
            <a:xfrm>
              <a:off x="5652877" y="787989"/>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txBox="1"/>
            <p:nvPr/>
          </p:nvSpPr>
          <p:spPr>
            <a:xfrm>
              <a:off x="5671301" y="806413"/>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Notepad++</a:t>
              </a:r>
              <a:endParaRPr/>
            </a:p>
          </p:txBody>
        </p:sp>
        <p:sp>
          <p:nvSpPr>
            <p:cNvPr id="294" name="Google Shape;294;p8"/>
            <p:cNvSpPr/>
            <p:nvPr/>
          </p:nvSpPr>
          <p:spPr>
            <a:xfrm>
              <a:off x="5527069" y="630729"/>
              <a:ext cx="125808" cy="1258081"/>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295" name="Google Shape;295;p8"/>
            <p:cNvSpPr/>
            <p:nvPr/>
          </p:nvSpPr>
          <p:spPr>
            <a:xfrm>
              <a:off x="5652877" y="1574290"/>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txBox="1"/>
            <p:nvPr/>
          </p:nvSpPr>
          <p:spPr>
            <a:xfrm>
              <a:off x="5671301" y="1592714"/>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Android Studio</a:t>
              </a:r>
              <a:endParaRPr/>
            </a:p>
          </p:txBody>
        </p:sp>
        <p:sp>
          <p:nvSpPr>
            <p:cNvPr id="297" name="Google Shape;297;p8"/>
            <p:cNvSpPr/>
            <p:nvPr/>
          </p:nvSpPr>
          <p:spPr>
            <a:xfrm>
              <a:off x="6973862" y="1688"/>
              <a:ext cx="1258081" cy="629040"/>
            </a:xfrm>
            <a:prstGeom prst="roundRect">
              <a:avLst>
                <a:gd fmla="val 10000" name="adj"/>
              </a:avLst>
            </a:prstGeom>
            <a:solidFill>
              <a:srgbClr val="DC31D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txBox="1"/>
            <p:nvPr/>
          </p:nvSpPr>
          <p:spPr>
            <a:xfrm>
              <a:off x="6992286" y="20112"/>
              <a:ext cx="1221233"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Documentation Tools</a:t>
              </a:r>
              <a:endParaRPr/>
            </a:p>
          </p:txBody>
        </p:sp>
        <p:sp>
          <p:nvSpPr>
            <p:cNvPr id="299" name="Google Shape;299;p8"/>
            <p:cNvSpPr/>
            <p:nvPr/>
          </p:nvSpPr>
          <p:spPr>
            <a:xfrm>
              <a:off x="7099670" y="630729"/>
              <a:ext cx="125808" cy="471780"/>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300" name="Google Shape;300;p8"/>
            <p:cNvSpPr/>
            <p:nvPr/>
          </p:nvSpPr>
          <p:spPr>
            <a:xfrm>
              <a:off x="7225478" y="787989"/>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txBox="1"/>
            <p:nvPr/>
          </p:nvSpPr>
          <p:spPr>
            <a:xfrm>
              <a:off x="7243902" y="806413"/>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Microsoft Word</a:t>
              </a:r>
              <a:endParaRPr/>
            </a:p>
          </p:txBody>
        </p:sp>
        <p:sp>
          <p:nvSpPr>
            <p:cNvPr id="302" name="Google Shape;302;p8"/>
            <p:cNvSpPr/>
            <p:nvPr/>
          </p:nvSpPr>
          <p:spPr>
            <a:xfrm>
              <a:off x="7099670" y="630729"/>
              <a:ext cx="125808" cy="1258081"/>
            </a:xfrm>
            <a:custGeom>
              <a:rect b="b" l="l" r="r" t="t"/>
              <a:pathLst>
                <a:path extrusionOk="0" h="120000" w="120000">
                  <a:moveTo>
                    <a:pt x="0" y="0"/>
                  </a:moveTo>
                  <a:lnTo>
                    <a:pt x="0" y="120000"/>
                  </a:lnTo>
                  <a:lnTo>
                    <a:pt x="120000" y="120000"/>
                  </a:lnTo>
                </a:path>
              </a:pathLst>
            </a:custGeom>
            <a:noFill/>
            <a:ln cap="rnd" cmpd="sng" w="15875">
              <a:solidFill>
                <a:srgbClr val="AD24AF"/>
              </a:solidFill>
              <a:prstDash val="solid"/>
              <a:round/>
              <a:headEnd len="sm" w="sm" type="none"/>
              <a:tailEnd len="sm" w="sm" type="none"/>
            </a:ln>
          </p:spPr>
        </p:sp>
        <p:sp>
          <p:nvSpPr>
            <p:cNvPr id="303" name="Google Shape;303;p8"/>
            <p:cNvSpPr/>
            <p:nvPr/>
          </p:nvSpPr>
          <p:spPr>
            <a:xfrm>
              <a:off x="7225478" y="1574290"/>
              <a:ext cx="1006465" cy="629040"/>
            </a:xfrm>
            <a:prstGeom prst="roundRect">
              <a:avLst>
                <a:gd fmla="val 10000" name="adj"/>
              </a:avLst>
            </a:prstGeom>
            <a:solidFill>
              <a:schemeClr val="lt1">
                <a:alpha val="89803"/>
              </a:schemeClr>
            </a:solidFill>
            <a:ln cap="rnd" cmpd="sng" w="15875">
              <a:solidFill>
                <a:srgbClr val="DC31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txBox="1"/>
            <p:nvPr/>
          </p:nvSpPr>
          <p:spPr>
            <a:xfrm>
              <a:off x="7243902" y="1592714"/>
              <a:ext cx="969617" cy="592192"/>
            </a:xfrm>
            <a:prstGeom prst="rect">
              <a:avLst/>
            </a:prstGeom>
            <a:noFill/>
            <a:ln>
              <a:noFill/>
            </a:ln>
          </p:spPr>
          <p:txBody>
            <a:bodyPr anchorCtr="0" anchor="ctr" bIns="15225" lIns="22850" spcFirstLastPara="1" rIns="22850" wrap="square" tIns="15225">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Microsoft PowerPoint</a:t>
              </a:r>
              <a:endParaRPr/>
            </a:p>
          </p:txBody>
        </p:sp>
      </p:grpSp>
    </p:spTree>
  </p:cSld>
  <p:clrMapOvr>
    <a:masterClrMapping/>
  </p:clrMapOvr>
  <mc:AlternateContent>
    <mc:Choice Requires="p14">
      <p:transition spd="slow" p14:dur="1300">
        <p14:pan dir="u"/>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Functional Requirements</a:t>
            </a:r>
            <a:endParaRPr/>
          </a:p>
        </p:txBody>
      </p:sp>
      <p:sp>
        <p:nvSpPr>
          <p:cNvPr id="310" name="Google Shape;310;p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Font typeface="Century Gothic"/>
              <a:buAutoNum type="arabicPeriod"/>
            </a:pPr>
            <a:r>
              <a:rPr lang="en-US"/>
              <a:t>User action on the website.</a:t>
            </a:r>
            <a:endParaRPr/>
          </a:p>
          <a:p>
            <a:pPr indent="-342900" lvl="0" marL="342900" rtl="0" algn="l">
              <a:spcBef>
                <a:spcPts val="1000"/>
              </a:spcBef>
              <a:spcAft>
                <a:spcPts val="0"/>
              </a:spcAft>
              <a:buSzPts val="1800"/>
              <a:buFont typeface="Century Gothic"/>
              <a:buAutoNum type="arabicPeriod"/>
            </a:pPr>
            <a:r>
              <a:rPr lang="en-US"/>
              <a:t>Admin console for management of content, products and data.</a:t>
            </a:r>
            <a:endParaRPr/>
          </a:p>
          <a:p>
            <a:pPr indent="-342900" lvl="0" marL="342900" rtl="0" algn="l">
              <a:spcBef>
                <a:spcPts val="1000"/>
              </a:spcBef>
              <a:spcAft>
                <a:spcPts val="0"/>
              </a:spcAft>
              <a:buSzPts val="1800"/>
              <a:buFont typeface="Century Gothic"/>
              <a:buAutoNum type="arabicPeriod"/>
            </a:pPr>
            <a:r>
              <a:rPr lang="en-US"/>
              <a:t>Display items.</a:t>
            </a:r>
            <a:endParaRPr/>
          </a:p>
          <a:p>
            <a:pPr indent="-342900" lvl="0" marL="342900" rtl="0" algn="l">
              <a:spcBef>
                <a:spcPts val="1000"/>
              </a:spcBef>
              <a:spcAft>
                <a:spcPts val="0"/>
              </a:spcAft>
              <a:buSzPts val="1800"/>
              <a:buFont typeface="Century Gothic"/>
              <a:buAutoNum type="arabicPeriod"/>
            </a:pPr>
            <a:r>
              <a:rPr lang="en-US"/>
              <a:t>Add to cart, confirmation to buy and order fulfilment.</a:t>
            </a:r>
            <a:endParaRPr/>
          </a:p>
          <a:p>
            <a:pPr indent="-342900" lvl="0" marL="342900" rtl="0" algn="l">
              <a:spcBef>
                <a:spcPts val="1000"/>
              </a:spcBef>
              <a:spcAft>
                <a:spcPts val="0"/>
              </a:spcAft>
              <a:buSzPts val="1800"/>
              <a:buFont typeface="Century Gothic"/>
              <a:buAutoNum type="arabicPeriod"/>
            </a:pPr>
            <a:r>
              <a:rPr lang="en-US"/>
              <a:t>User checkout and payment.</a:t>
            </a:r>
            <a:endParaRPr/>
          </a:p>
          <a:p>
            <a:pPr indent="-342900" lvl="0" marL="342900" rtl="0" algn="l">
              <a:spcBef>
                <a:spcPts val="1000"/>
              </a:spcBef>
              <a:spcAft>
                <a:spcPts val="0"/>
              </a:spcAft>
              <a:buSzPts val="1800"/>
              <a:buFont typeface="Century Gothic"/>
              <a:buAutoNum type="arabicPeriod"/>
            </a:pPr>
            <a:r>
              <a:rPr lang="en-US"/>
              <a:t>It will be mobile-friendly.</a:t>
            </a:r>
            <a:endParaRPr/>
          </a:p>
          <a:p>
            <a:pPr indent="-228600" lvl="0" marL="342900" rtl="0" algn="l">
              <a:spcBef>
                <a:spcPts val="1000"/>
              </a:spcBef>
              <a:spcAft>
                <a:spcPts val="0"/>
              </a:spcAft>
              <a:buSzPts val="1800"/>
              <a:buFont typeface="Century Gothic"/>
              <a:buNone/>
            </a:pPr>
            <a:r>
              <a:t/>
            </a:r>
            <a:endParaRPr/>
          </a:p>
          <a:p>
            <a:pPr indent="-228600" lvl="0" marL="342900" rtl="0" algn="l">
              <a:spcBef>
                <a:spcPts val="1000"/>
              </a:spcBef>
              <a:spcAft>
                <a:spcPts val="0"/>
              </a:spcAft>
              <a:buSzPts val="1800"/>
              <a:buFont typeface="Century Gothic"/>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EFEFE"/>
              </a:buClr>
              <a:buSzPts val="3600"/>
              <a:buFont typeface="Century Gothic"/>
              <a:buNone/>
            </a:pPr>
            <a:r>
              <a:rPr lang="en-US"/>
              <a:t>Non-Functional Requirements</a:t>
            </a:r>
            <a:endParaRPr/>
          </a:p>
        </p:txBody>
      </p:sp>
      <p:sp>
        <p:nvSpPr>
          <p:cNvPr id="317" name="Google Shape;317;p10"/>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Font typeface="Century Gothic"/>
              <a:buAutoNum type="arabicPeriod"/>
            </a:pPr>
            <a:r>
              <a:rPr lang="en-US"/>
              <a:t>Show Best-Selling items.</a:t>
            </a:r>
            <a:endParaRPr/>
          </a:p>
          <a:p>
            <a:pPr indent="-342900" lvl="0" marL="342900" rtl="0" algn="l">
              <a:spcBef>
                <a:spcPts val="1000"/>
              </a:spcBef>
              <a:spcAft>
                <a:spcPts val="0"/>
              </a:spcAft>
              <a:buSzPts val="1800"/>
              <a:buFont typeface="Century Gothic"/>
              <a:buAutoNum type="arabicPeriod"/>
            </a:pPr>
            <a:r>
              <a:rPr lang="en-US"/>
              <a:t>Show each and every category of items.</a:t>
            </a:r>
            <a:endParaRPr/>
          </a:p>
          <a:p>
            <a:pPr indent="-342900" lvl="0" marL="342900" rtl="0" algn="l">
              <a:spcBef>
                <a:spcPts val="1000"/>
              </a:spcBef>
              <a:spcAft>
                <a:spcPts val="0"/>
              </a:spcAft>
              <a:buSzPts val="1800"/>
              <a:buFont typeface="Century Gothic"/>
              <a:buAutoNum type="arabicPeriod"/>
            </a:pPr>
            <a:r>
              <a:rPr lang="en-US"/>
              <a:t>Security.</a:t>
            </a:r>
            <a:endParaRPr/>
          </a:p>
          <a:p>
            <a:pPr indent="-342900" lvl="0" marL="342900" rtl="0" algn="l">
              <a:spcBef>
                <a:spcPts val="1000"/>
              </a:spcBef>
              <a:spcAft>
                <a:spcPts val="0"/>
              </a:spcAft>
              <a:buSzPts val="1800"/>
              <a:buFont typeface="Century Gothic"/>
              <a:buAutoNum type="arabicPeriod"/>
            </a:pPr>
            <a:r>
              <a:rPr lang="en-US"/>
              <a:t>Speed of web services.</a:t>
            </a:r>
            <a:endParaRPr/>
          </a:p>
          <a:p>
            <a:pPr indent="-342900" lvl="0" marL="342900" rtl="0" algn="l">
              <a:spcBef>
                <a:spcPts val="1000"/>
              </a:spcBef>
              <a:spcAft>
                <a:spcPts val="0"/>
              </a:spcAft>
              <a:buSzPts val="1800"/>
              <a:buFont typeface="Century Gothic"/>
              <a:buAutoNum type="arabicPeriod"/>
            </a:pPr>
            <a:r>
              <a:rPr lang="en-US"/>
              <a:t>Sorting items.</a:t>
            </a:r>
            <a:endParaRPr/>
          </a:p>
          <a:p>
            <a:pPr indent="0" lvl="0" marL="0" rtl="0" algn="l">
              <a:spcBef>
                <a:spcPts val="1000"/>
              </a:spcBef>
              <a:spcAft>
                <a:spcPts val="0"/>
              </a:spcAft>
              <a:buSzPts val="1800"/>
              <a:buNone/>
            </a:pPr>
            <a:r>
              <a:t/>
            </a:r>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2021-08-12T20:47:01Z</dcterms:created>
  <dc:creator>Smit Rathod</dc:creator>
</cp:coreProperties>
</file>